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79" r:id="rId6"/>
    <p:sldMasterId id="2147483697" r:id="rId7"/>
    <p:sldMasterId id="2147483731" r:id="rId8"/>
    <p:sldMasterId id="2147483760" r:id="rId9"/>
    <p:sldMasterId id="2147483792" r:id="rId10"/>
  </p:sldMasterIdLst>
  <p:notesMasterIdLst>
    <p:notesMasterId r:id="rId40"/>
  </p:notesMasterIdLst>
  <p:sldIdLst>
    <p:sldId id="6068" r:id="rId11"/>
    <p:sldId id="6070" r:id="rId12"/>
    <p:sldId id="6075" r:id="rId13"/>
    <p:sldId id="266" r:id="rId14"/>
    <p:sldId id="6092" r:id="rId15"/>
    <p:sldId id="6087" r:id="rId16"/>
    <p:sldId id="261" r:id="rId17"/>
    <p:sldId id="6074" r:id="rId18"/>
    <p:sldId id="6088" r:id="rId19"/>
    <p:sldId id="290" r:id="rId20"/>
    <p:sldId id="6082" r:id="rId21"/>
    <p:sldId id="6079" r:id="rId22"/>
    <p:sldId id="6080" r:id="rId23"/>
    <p:sldId id="287" r:id="rId24"/>
    <p:sldId id="284" r:id="rId25"/>
    <p:sldId id="285" r:id="rId26"/>
    <p:sldId id="286" r:id="rId27"/>
    <p:sldId id="6083" r:id="rId28"/>
    <p:sldId id="6091" r:id="rId29"/>
    <p:sldId id="6099" r:id="rId30"/>
    <p:sldId id="6095" r:id="rId31"/>
    <p:sldId id="6093" r:id="rId32"/>
    <p:sldId id="6096" r:id="rId33"/>
    <p:sldId id="6097" r:id="rId34"/>
    <p:sldId id="6098" r:id="rId35"/>
    <p:sldId id="6101" r:id="rId36"/>
    <p:sldId id="6102" r:id="rId37"/>
    <p:sldId id="6103" r:id="rId38"/>
    <p:sldId id="6084" r:id="rId39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BFBFBF"/>
    <a:srgbClr val="515655"/>
    <a:srgbClr val="19BA93"/>
    <a:srgbClr val="1E0072"/>
    <a:srgbClr val="1C1B1B"/>
    <a:srgbClr val="A5D582"/>
    <a:srgbClr val="CFED9F"/>
    <a:srgbClr val="FFD880"/>
    <a:srgbClr val="FEB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5" autoAdjust="0"/>
    <p:restoredTop sz="94673" autoAdjust="0"/>
  </p:normalViewPr>
  <p:slideViewPr>
    <p:cSldViewPr>
      <p:cViewPr varScale="1">
        <p:scale>
          <a:sx n="78" d="100"/>
          <a:sy n="78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027F050-F930-47E8-BA51-0DC0AC4139E7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6DD084A6-00FF-4011-B555-858FA9775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44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92800" rIns="92800" bIns="928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37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44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92800" rIns="92800" bIns="928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31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337FAD41-9A19-675C-E059-7C5C1C2D2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D357FD1C-74B5-1FAC-5044-F39DEA3E3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63CF316A-2A97-7F39-AAE2-4BB49060D3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225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D1C05D91-03BE-8397-1343-216F50267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A51C0657-AD78-7A4A-DF49-5C2643263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FE185003-0E00-F85A-428A-F104165FC7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337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E288C9AB-A005-4DAA-AB00-120EE4C0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9EBF9446-4DE6-B52E-6D85-287C9FD39E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6AA2D350-B253-A10D-0C3C-49482E653C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587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F6AA8478-C7F3-8D77-E26C-80DC4BA38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813C5324-13F9-3C62-D911-48BEF9F5A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B4C4D885-8652-5B17-2372-8A1B8B8685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22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95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6FD4D2B8-140E-90A2-B3C7-E65C742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A59E4766-2280-6217-75BC-1489DB769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12F42A04-F84A-3182-3F63-2F31F198F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071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917E08E3-76B9-382E-5B63-26FD86A82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C8FA3106-4999-3F41-A1E5-BF363264F1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DF130D9F-AC1B-8DAF-24FD-79A62C7897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216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E16BBE11-17C7-FEA2-F844-3D8CF4B0D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6C2611B9-9E63-6724-E41B-8E45028F7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2976E20B-5424-F29F-D154-0ACE3FB1DD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492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6FA90CC6-0758-C778-FF18-760133D47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3A9FCB24-D82A-43E4-B525-E84B4859B0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7CD33460-3497-BFC8-DE78-539BD615EC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8370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15914610-FD61-792D-384C-D89038EE2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E3B6294F-D1CD-7102-46BE-AA86598170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B166BE32-F382-29EA-5D33-F41F04329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87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>
          <a:extLst>
            <a:ext uri="{FF2B5EF4-FFF2-40B4-BE49-F238E27FC236}">
              <a16:creationId xmlns:a16="http://schemas.microsoft.com/office/drawing/2014/main" id="{07DBC27B-5FF7-A450-F613-A2ED50DF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>
            <a:extLst>
              <a:ext uri="{FF2B5EF4-FFF2-40B4-BE49-F238E27FC236}">
                <a16:creationId xmlns:a16="http://schemas.microsoft.com/office/drawing/2014/main" id="{DD708E22-3720-0478-C144-DDE26B0E26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>
            <a:extLst>
              <a:ext uri="{FF2B5EF4-FFF2-40B4-BE49-F238E27FC236}">
                <a16:creationId xmlns:a16="http://schemas.microsoft.com/office/drawing/2014/main" id="{D2ABEA4A-2F3A-F914-9CEB-5B881E0B96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415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>
          <a:extLst>
            <a:ext uri="{FF2B5EF4-FFF2-40B4-BE49-F238E27FC236}">
              <a16:creationId xmlns:a16="http://schemas.microsoft.com/office/drawing/2014/main" id="{08B5C013-77AF-E211-DAE8-D2791F0CE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>
            <a:extLst>
              <a:ext uri="{FF2B5EF4-FFF2-40B4-BE49-F238E27FC236}">
                <a16:creationId xmlns:a16="http://schemas.microsoft.com/office/drawing/2014/main" id="{1AD8EAB2-AB99-AB3E-D1DA-9BBA2E231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10:notes">
            <a:extLst>
              <a:ext uri="{FF2B5EF4-FFF2-40B4-BE49-F238E27FC236}">
                <a16:creationId xmlns:a16="http://schemas.microsoft.com/office/drawing/2014/main" id="{87FF7A3C-979F-8DA2-EDC2-53307F378D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801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6" name="Google Shape;28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249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6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 b="1"/>
              <a:t>All use cases need consistent format.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/>
              <a:t>The “thank you letter” numbers were for January to September and their insurance renewal dates run from April to April.  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/>
              <a:t>Insurance partner annual Azuga Fee for this account = $39,200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/>
              <a:t>Before Azuga (baseline): 4/2016 to 4/2017 37 at fault accidents for an insured loss of $914,000 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Fleet out of pocket = $185,000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/>
              <a:t>They started with Azuga on 2/28/2017 and were slow to buy in at first, but their at fault accidents for 4/2017 to 4/2018 went down to 22 for an insured loss of $336,000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 b="1"/>
              <a:t>Insurance Partner Annual Savings = $578,000 - $39,200 (Azuga annual fee) = $538,800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Fleet out of pocket = $110,000. Fleet Savings = $75,000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/>
              <a:t>From 4/2018 to 4/2019 they had only 8 at fault accidents with an insured loss of $73,000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 b="1"/>
              <a:t>Insurance Partner Annual Savings = $841,000 - $39,200 (Azuga annual fee) = $801,800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Fleet out of pocket = $40,000. Fleet Savings = $145,000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endParaRPr/>
          </a:p>
        </p:txBody>
      </p:sp>
      <p:sp>
        <p:nvSpPr>
          <p:cNvPr id="618" name="Google Shape;618;p63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</a:pPr>
            <a:r>
              <a:rPr lang="en-US" b="1" dirty="0"/>
              <a:t>All use cases need consistent format.</a:t>
            </a:r>
            <a:endParaRPr b="1" dirty="0"/>
          </a:p>
        </p:txBody>
      </p:sp>
      <p:sp>
        <p:nvSpPr>
          <p:cNvPr id="610" name="Google Shape;61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47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92800" rIns="92800" bIns="928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50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y2Go-Insur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54161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8A959A-D61B-293C-069C-20E6A325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F4A9B71-9727-3A52-0FD8-A89F193B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EDDBB0-25E4-F5F6-212E-44D53B687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7068A0E-5188-1F1A-4340-1E0FEEE4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F899EAD-84E0-3F34-48FF-0E756F78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6A8953B-F965-5587-8E69-09F81F5A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3508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0B8B92-F1BA-2140-90DF-344E3756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536796-0ADE-8043-8BF9-090FE0F77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656F021-4D09-6A4D-813E-107540D4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925616-FE55-034F-888E-AE9B999226B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432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in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CED8CC-D052-B040-9D73-493C54F2F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B6A4EB-046D-6742-AA74-7B861B5A4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EDD730-73D0-9845-9116-2B485B82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A9FF9-4A69-444B-9C69-C02D8E993B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25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18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snow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E5AFF0-84DB-F948-B5F3-BE8DDC08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AA8D80-FB05-7A4A-9033-CDE610D538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9D36999-7DF2-E64C-905A-0B923AAE8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EA39E-9AAF-5648-8131-C1AA8B43988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380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feedback modul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B6984E-F698-1E49-9857-6A86259B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C16CD0-ED52-1D44-98B9-7B0CBB08B1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E7CB745-6208-8248-9FD8-22A512BB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3B063-69D5-D945-886A-D388B0DF6FF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42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scen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92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27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508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3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330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C7762F9-D879-EF7B-D2D7-971BE8A2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858A-6C7E-C143-9C5A-5F2B77C863E1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15C3DFF-415A-3972-20BB-97FC38D7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E188AEC-BBD9-9A23-A59A-70154097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5003-68F3-D54F-8060-DC10D72AE2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61132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●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13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4BAC27-4CDF-2EB9-CC9E-7179C4B6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15F6773-09F5-5735-A5E5-3DC0417E5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8A04264-1FD4-F936-03ED-FD68D786C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5B6E498-3A20-21E5-A133-8A91E1D0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62416F8-BD0B-6972-D869-270D9AE7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62364CE-B70F-6FEE-F03E-1DF3D952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359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6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371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0" name="Google Shape;50;p66"/>
          <p:cNvSpPr txBox="1">
            <a:spLocks noGrp="1"/>
          </p:cNvSpPr>
          <p:nvPr>
            <p:ph type="body" idx="1"/>
          </p:nvPr>
        </p:nvSpPr>
        <p:spPr>
          <a:xfrm>
            <a:off x="6096000" y="5359400"/>
            <a:ext cx="5664000" cy="5658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>
                <a:solidFill>
                  <a:srgbClr val="3F3F3F"/>
                </a:solidFill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rgbClr val="3F3F3F"/>
                </a:solidFill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rgbClr val="3F3F3F"/>
                </a:solidFill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rgbClr val="3F3F3F"/>
                </a:solidFill>
              </a:defRPr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6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79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 Layout 1">
  <p:cSld name="Text Image Layout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7"/>
          <p:cNvSpPr>
            <a:spLocks noGrp="1"/>
          </p:cNvSpPr>
          <p:nvPr>
            <p:ph type="pic" idx="2"/>
          </p:nvPr>
        </p:nvSpPr>
        <p:spPr>
          <a:xfrm>
            <a:off x="609600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" name="Google Shape;56;p67"/>
          <p:cNvSpPr txBox="1">
            <a:spLocks noGrp="1"/>
          </p:cNvSpPr>
          <p:nvPr>
            <p:ph type="title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7"/>
          <p:cNvSpPr txBox="1">
            <a:spLocks noGrp="1"/>
          </p:cNvSpPr>
          <p:nvPr>
            <p:ph type="body" idx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>
                <a:solidFill>
                  <a:srgbClr val="3F3F3F"/>
                </a:solidFill>
              </a:defRPr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>
                <a:solidFill>
                  <a:srgbClr val="3F3F3F"/>
                </a:solidFill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rgbClr val="3F3F3F"/>
                </a:solidFill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rgbClr val="3F3F3F"/>
                </a:solidFill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rgbClr val="3F3F3F"/>
                </a:solidFill>
              </a:defRPr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6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67"/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5029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5816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9"/>
          <p:cNvSpPr txBox="1">
            <a:spLocks noGrp="1"/>
          </p:cNvSpPr>
          <p:nvPr>
            <p:ph type="title"/>
          </p:nvPr>
        </p:nvSpPr>
        <p:spPr>
          <a:xfrm>
            <a:off x="611229" y="470647"/>
            <a:ext cx="10969600" cy="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700" rIns="0" bIns="33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9"/>
          <p:cNvSpPr txBox="1">
            <a:spLocks noGrp="1"/>
          </p:cNvSpPr>
          <p:nvPr>
            <p:ph type="body" idx="1"/>
          </p:nvPr>
        </p:nvSpPr>
        <p:spPr>
          <a:xfrm>
            <a:off x="611229" y="1143000"/>
            <a:ext cx="109696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6550" bIns="121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◼"/>
              <a:defRPr/>
            </a:lvl6pPr>
            <a:lvl7pPr marL="3200400" lvl="6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⬥"/>
              <a:defRPr/>
            </a:lvl7pPr>
            <a:lvl8pPr marL="3657600" lvl="7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▶"/>
              <a:defRPr/>
            </a:lvl8pPr>
            <a:lvl9pPr marL="4114800" lvl="8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⚫"/>
              <a:defRPr/>
            </a:lvl9pPr>
          </a:lstStyle>
          <a:p>
            <a:endParaRPr/>
          </a:p>
        </p:txBody>
      </p:sp>
      <p:sp>
        <p:nvSpPr>
          <p:cNvPr id="77" name="Google Shape;77;p69"/>
          <p:cNvSpPr txBox="1">
            <a:spLocks noGrp="1"/>
          </p:cNvSpPr>
          <p:nvPr>
            <p:ph type="body" idx="2"/>
          </p:nvPr>
        </p:nvSpPr>
        <p:spPr>
          <a:xfrm>
            <a:off x="611229" y="1479176"/>
            <a:ext cx="10969600" cy="4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250" rIns="12100" bIns="30250" anchor="t" anchorCtr="0">
            <a:noAutofit/>
          </a:bodyPr>
          <a:lstStyle>
            <a:lvl1pPr marL="457200" lvl="0" indent="-304800" algn="l">
              <a:lnSpc>
                <a:spcPct val="110000"/>
              </a:lnSpc>
              <a:spcBef>
                <a:spcPts val="933"/>
              </a:spcBef>
              <a:spcAft>
                <a:spcPts val="0"/>
              </a:spcAft>
              <a:buSzPts val="1200"/>
              <a:buChar char="⚫"/>
              <a:defRPr/>
            </a:lvl1pPr>
            <a:lvl2pPr marL="914400" lvl="1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◼"/>
              <a:defRPr/>
            </a:lvl2pPr>
            <a:lvl3pPr marL="1371600" lvl="2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⬥"/>
              <a:defRPr/>
            </a:lvl3pPr>
            <a:lvl4pPr marL="1828800" lvl="3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▶"/>
              <a:defRPr/>
            </a:lvl4pPr>
            <a:lvl5pPr marL="2286000" lvl="4" indent="-28575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900"/>
              <a:buChar char="⚫"/>
              <a:defRPr/>
            </a:lvl5pPr>
            <a:lvl6pPr marL="2743200" lvl="5" indent="-2794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800"/>
              <a:buChar char="◼"/>
              <a:defRPr/>
            </a:lvl6pPr>
            <a:lvl7pPr marL="3200400" lvl="6" indent="-28575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900"/>
              <a:buChar char="⬥"/>
              <a:defRPr/>
            </a:lvl7pPr>
            <a:lvl8pPr marL="3657600" lvl="7" indent="-27305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700"/>
              <a:buChar char="▶"/>
              <a:defRPr/>
            </a:lvl8pPr>
            <a:lvl9pPr marL="4114800" lvl="8" indent="-28575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900"/>
              <a:buChar char="⚫"/>
              <a:defRPr/>
            </a:lvl9pPr>
          </a:lstStyle>
          <a:p>
            <a:endParaRPr/>
          </a:p>
        </p:txBody>
      </p:sp>
      <p:sp>
        <p:nvSpPr>
          <p:cNvPr id="78" name="Google Shape;78;p69"/>
          <p:cNvSpPr txBox="1">
            <a:spLocks noGrp="1"/>
          </p:cNvSpPr>
          <p:nvPr>
            <p:ph type="body" idx="3"/>
          </p:nvPr>
        </p:nvSpPr>
        <p:spPr>
          <a:xfrm>
            <a:off x="6096000" y="943984"/>
            <a:ext cx="5264800" cy="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0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933"/>
              </a:spcBef>
              <a:spcAft>
                <a:spcPts val="0"/>
              </a:spcAft>
              <a:buSzPts val="500"/>
              <a:buNone/>
              <a:defRPr sz="667" b="1">
                <a:solidFill>
                  <a:srgbClr val="0039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◼"/>
              <a:defRPr/>
            </a:lvl2pPr>
            <a:lvl3pPr marL="1371600" lvl="2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⬥"/>
              <a:defRPr/>
            </a:lvl3pPr>
            <a:lvl4pPr marL="1828800" lvl="3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▶"/>
              <a:defRPr/>
            </a:lvl4pPr>
            <a:lvl5pPr marL="2286000" lvl="4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⚫"/>
              <a:defRPr/>
            </a:lvl5pPr>
            <a:lvl6pPr marL="2743200" lvl="5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◼"/>
              <a:defRPr/>
            </a:lvl6pPr>
            <a:lvl7pPr marL="3200400" lvl="6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⬥"/>
              <a:defRPr/>
            </a:lvl7pPr>
            <a:lvl8pPr marL="3657600" lvl="7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▶"/>
              <a:defRPr/>
            </a:lvl8pPr>
            <a:lvl9pPr marL="4114800" lvl="8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⚫"/>
              <a:defRPr/>
            </a:lvl9pPr>
          </a:lstStyle>
          <a:p>
            <a:endParaRPr/>
          </a:p>
        </p:txBody>
      </p:sp>
      <p:sp>
        <p:nvSpPr>
          <p:cNvPr id="79" name="Google Shape;79;p69"/>
          <p:cNvSpPr txBox="1">
            <a:spLocks noGrp="1"/>
          </p:cNvSpPr>
          <p:nvPr>
            <p:ph type="body" idx="4"/>
          </p:nvPr>
        </p:nvSpPr>
        <p:spPr>
          <a:xfrm>
            <a:off x="611229" y="5992235"/>
            <a:ext cx="10969600" cy="12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00" rIns="12100" bIns="1210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667" i="1">
                <a:solidFill>
                  <a:schemeClr val="dk1"/>
                </a:solidFill>
              </a:defRPr>
            </a:lvl1pPr>
            <a:lvl2pPr marL="914400" lvl="1" indent="-260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AutoNum type="arabicPeriod"/>
              <a:defRPr sz="667" i="1">
                <a:solidFill>
                  <a:schemeClr val="dk1"/>
                </a:solidFill>
              </a:defRPr>
            </a:lvl2pPr>
            <a:lvl3pPr marL="1371600" lvl="2" indent="-260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AutoNum type="alphaLcParenR"/>
              <a:defRPr sz="667" i="1"/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  <a:defRPr sz="667" i="1" u="none" strike="noStrike">
                <a:latin typeface="Arial"/>
                <a:ea typeface="Arial"/>
                <a:cs typeface="Arial"/>
                <a:sym typeface="Arial"/>
              </a:defRPr>
            </a:lvl4pPr>
            <a:lvl5pPr marL="2286000" lvl="4" indent="-26035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500"/>
              <a:buChar char="⚫"/>
              <a:defRPr sz="667" i="1"/>
            </a:lvl5pPr>
            <a:lvl6pPr marL="2743200" lvl="5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◼"/>
              <a:defRPr/>
            </a:lvl6pPr>
            <a:lvl7pPr marL="3200400" lvl="6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⬥"/>
              <a:defRPr/>
            </a:lvl7pPr>
            <a:lvl8pPr marL="3657600" lvl="7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▶"/>
              <a:defRPr/>
            </a:lvl8pPr>
            <a:lvl9pPr marL="4114800" lvl="8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⚫"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body" idx="5"/>
          </p:nvPr>
        </p:nvSpPr>
        <p:spPr>
          <a:xfrm>
            <a:off x="184728" y="-334581"/>
            <a:ext cx="11822400" cy="265600"/>
          </a:xfrm>
          <a:prstGeom prst="rect">
            <a:avLst/>
          </a:prstGeom>
          <a:solidFill>
            <a:srgbClr val="FEDF87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250" tIns="30250" rIns="30250" bIns="3025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933"/>
              </a:spcBef>
              <a:spcAft>
                <a:spcPts val="0"/>
              </a:spcAft>
              <a:buSzPts val="900"/>
              <a:buNone/>
              <a:defRPr>
                <a:solidFill>
                  <a:srgbClr val="FF0000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800"/>
              <a:buNone/>
              <a:defRPr>
                <a:solidFill>
                  <a:srgbClr val="FF0000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>
                <a:solidFill>
                  <a:srgbClr val="FF0000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700"/>
              <a:buNone/>
              <a:defRPr>
                <a:solidFill>
                  <a:srgbClr val="FF0000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900"/>
              <a:buNone/>
              <a:defRPr>
                <a:solidFill>
                  <a:srgbClr val="FF0000"/>
                </a:solidFill>
              </a:defRPr>
            </a:lvl5pPr>
            <a:lvl6pPr marL="2743200" lvl="5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◼"/>
              <a:defRPr/>
            </a:lvl6pPr>
            <a:lvl7pPr marL="3200400" lvl="6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⬥"/>
              <a:defRPr/>
            </a:lvl7pPr>
            <a:lvl8pPr marL="3657600" lvl="7" indent="-2921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000"/>
              <a:buChar char="▶"/>
              <a:defRPr/>
            </a:lvl8pPr>
            <a:lvl9pPr marL="4114800" lvl="8" indent="-304800" algn="l">
              <a:lnSpc>
                <a:spcPct val="110000"/>
              </a:lnSpc>
              <a:spcBef>
                <a:spcPts val="267"/>
              </a:spcBef>
              <a:spcAft>
                <a:spcPts val="0"/>
              </a:spcAft>
              <a:buSzPts val="1200"/>
              <a:buChar char="⚫"/>
              <a:defRPr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sldNum" idx="12"/>
          </p:nvPr>
        </p:nvSpPr>
        <p:spPr>
          <a:xfrm>
            <a:off x="10980363" y="6387353"/>
            <a:ext cx="6064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7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8442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content">
  <p:cSld name="Single column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0"/>
          <p:cNvSpPr txBox="1">
            <a:spLocks noGrp="1"/>
          </p:cNvSpPr>
          <p:nvPr>
            <p:ph type="title"/>
          </p:nvPr>
        </p:nvSpPr>
        <p:spPr>
          <a:xfrm>
            <a:off x="609600" y="218832"/>
            <a:ext cx="10972800" cy="9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body" idx="1"/>
          </p:nvPr>
        </p:nvSpPr>
        <p:spPr>
          <a:xfrm>
            <a:off x="609600" y="1381126"/>
            <a:ext cx="10972800" cy="459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2025"/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8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8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/>
          <p:nvPr/>
        </p:nvSpPr>
        <p:spPr>
          <a:xfrm>
            <a:off x="512889" y="6344623"/>
            <a:ext cx="284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70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01300" y="6297745"/>
            <a:ext cx="1186952" cy="316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53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pos="9728">
          <p15:clr>
            <a:srgbClr val="FBAE40"/>
          </p15:clr>
        </p15:guide>
        <p15:guide id="3" orient="horz" pos="5016">
          <p15:clr>
            <a:srgbClr val="FBAE40"/>
          </p15:clr>
        </p15:guide>
        <p15:guide id="4" orient="horz" pos="576">
          <p15:clr>
            <a:srgbClr val="FBAE40"/>
          </p15:clr>
        </p15:guide>
        <p15:guide id="5" orient="horz" pos="1152">
          <p15:clr>
            <a:srgbClr val="FBAE40"/>
          </p15:clr>
        </p15:guide>
        <p15:guide id="6" pos="5120">
          <p15:clr>
            <a:srgbClr val="FBAE40"/>
          </p15:clr>
        </p15:guide>
        <p15:guide id="7" orient="horz" pos="3072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ga Blank-option 1">
  <p:cSld name="Azuga Blank-option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2"/>
          <p:cNvSpPr txBox="1">
            <a:spLocks noGrp="1"/>
          </p:cNvSpPr>
          <p:nvPr>
            <p:ph type="sldNum" idx="12"/>
          </p:nvPr>
        </p:nvSpPr>
        <p:spPr>
          <a:xfrm>
            <a:off x="143969" y="6655904"/>
            <a:ext cx="450851" cy="1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9494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ga Title Only">
  <p:cSld name="Azuga Title 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3"/>
          <p:cNvSpPr txBox="1">
            <a:spLocks noGrp="1"/>
          </p:cNvSpPr>
          <p:nvPr>
            <p:ph type="title"/>
          </p:nvPr>
        </p:nvSpPr>
        <p:spPr>
          <a:xfrm>
            <a:off x="713803" y="92359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ource Sans Pro"/>
              <a:buNone/>
              <a:defRPr sz="3733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73"/>
          <p:cNvSpPr txBox="1">
            <a:spLocks noGrp="1"/>
          </p:cNvSpPr>
          <p:nvPr>
            <p:ph type="sldNum" idx="12"/>
          </p:nvPr>
        </p:nvSpPr>
        <p:spPr>
          <a:xfrm>
            <a:off x="143969" y="6655904"/>
            <a:ext cx="450851" cy="1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1800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070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6462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16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F25D46-4D21-8295-C16E-D8BCF22B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3AA03AD-0140-E9E6-5A13-6F13D2347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7DDBE1-7B7E-CF4A-D3D4-83C26DFA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4ADD5B-2561-D613-ED58-1599E1BC2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A793DF-4AC7-19A0-1C76-633ED8F6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5932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0723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7740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26931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8560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p2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0059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6787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0831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659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6406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380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17C415E-FD37-67A0-56B9-7B9A9C786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B41EF36-AC28-C706-2CA4-0FACFA91C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7CBD9E-1A12-B94A-D2F9-BEE469EF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6EB8A1-9229-33CC-33E3-1D1C10A4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9DE529-52B2-4027-AD13-D45651C7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3143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 title="Page Number Shape"/>
          <p:cNvSpPr/>
          <p:nvPr/>
        </p:nvSpPr>
        <p:spPr>
          <a:xfrm>
            <a:off x="11784011" y="1393748"/>
            <a:ext cx="407988" cy="819150"/>
          </a:xfrm>
          <a:custGeom>
            <a:avLst/>
            <a:gdLst/>
            <a:ahLst/>
            <a:cxnLst/>
            <a:rect l="l" t="t" r="r" b="b"/>
            <a:pathLst>
              <a:path w="1799" h="3612" extrusionOk="0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 i="1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dt" idx="10"/>
          </p:nvPr>
        </p:nvSpPr>
        <p:spPr>
          <a:xfrm>
            <a:off x="8742955" y="6314439"/>
            <a:ext cx="1596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ftr" idx="11"/>
          </p:nvPr>
        </p:nvSpPr>
        <p:spPr>
          <a:xfrm>
            <a:off x="1947673" y="6314440"/>
            <a:ext cx="64802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sldNum" idx="12"/>
          </p:nvPr>
        </p:nvSpPr>
        <p:spPr>
          <a:xfrm>
            <a:off x="11784011" y="1620760"/>
            <a:ext cx="407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1" name="Google Shape;201;p30" title="Horizontal Rule Line"/>
          <p:cNvCxnSpPr/>
          <p:nvPr/>
        </p:nvCxnSpPr>
        <p:spPr>
          <a:xfrm rot="10800000">
            <a:off x="1" y="6178167"/>
            <a:ext cx="10244326" cy="0"/>
          </a:xfrm>
          <a:prstGeom prst="straightConnector1">
            <a:avLst/>
          </a:prstGeom>
          <a:noFill/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6820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3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4" name="Google Shape;204;p3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" name="Google Shape;205;p3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6" name="Google Shape;206;p3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207" name="Google Shape;207;p3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08" name="Google Shape;208;p3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210" name="Google Shape;210;p3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211" name="Google Shape;211;p3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212" name="Google Shape;212;p3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31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36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+ image [ Car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0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text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2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ext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EF4974-7CEC-8C4E-A152-E4E1FAA29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E13683-3A78-5847-B3B2-3F4D854054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4865FA-5C84-0945-84C6-73FD12164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22719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+ image [ Happy Woman w.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53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29679" y="2474120"/>
            <a:ext cx="2732339" cy="18596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9539" y="2474119"/>
            <a:ext cx="2732036" cy="18596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50122" y="2474119"/>
            <a:ext cx="2732036" cy="18596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405B2A-E56D-7D40-B65D-D1A2AA935D94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25E92-FA02-8F4E-AF83-B990989E5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the text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BC347-CCAD-2743-A46B-C622165F1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4DD6997-DD11-3B48-928B-89ADC737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058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y2Go-About 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04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ayout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3272DC-A770-3B43-B7B9-54018D92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57AF36-74B5-7D41-92B1-AC7815987A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73246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[ Bridg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7B0E8-C401-9F44-BCB3-D3FA131A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815F-8134-7A4B-9D6C-BB135F79F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EE0BB0-22CD-824E-8DE9-2BAF1F86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6" name="Picture 5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EE4C122B-6373-8E48-9319-451D22E8781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4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[ Man +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30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27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9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45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[ Car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67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[ Happy Woman w.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7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image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48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image [ Winter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49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image [ Phone Scen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C36C22-F255-BD80-0AA6-D18F6F3D4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188E968-D656-B2CF-8440-3B5E17FC7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DDF9B8-D0DE-2070-8936-05282F25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D92203-5033-7BA5-EDEC-442985F2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0DE1D5-21C3-32B0-B2EA-38A1BA2C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1680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image [ Phone Scen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0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image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7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+ image [ Offic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65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+ image [ Office 3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28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bridg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90F301-A82A-E947-91C7-857E5AFF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A98D35-C8CF-134A-9254-5D71CD112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85FCA0-3C16-2B49-9904-708B3B04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1B52EA49-A0C5-0346-AE32-E8C6146D70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27000"/>
            <a:ext cx="5544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0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EF4974-7CEC-8C4E-A152-E4E1FAA29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E13683-3A78-5847-B3B2-3F4D854054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4865FA-5C84-0945-84C6-73FD12164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EAF6A-CEA7-984B-92E4-69C8602397B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25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1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cars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7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35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8A79D-79D3-184A-BFCE-2CA81C9A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D0E37A-AF05-8443-A8F5-3C5DC0062E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1F55B6-37A5-9144-8980-6E46DAE3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7F597-C765-FD46-A0BF-2DC6A7FA5B6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44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0B8B92-F1BA-2140-90DF-344E3756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536796-0ADE-8043-8BF9-090FE0F77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656F021-4D09-6A4D-813E-107540D4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925616-FE55-034F-888E-AE9B999226B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30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107A26-349C-5021-4802-1B6DF25D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43B414-91A5-0FE9-CB45-28E9E50C7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3891BE-3AE0-BCDC-6887-FAA03D35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644650-1FAA-3B01-9F84-71143D6C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743117-06AE-9098-C961-3DE522CB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007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in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CED8CC-D052-B040-9D73-493C54F2F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B6A4EB-046D-6742-AA74-7B861B5A4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EDD730-73D0-9845-9116-2B485B82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A9FF9-4A69-444B-9C69-C02D8E993B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25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3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snow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E5AFF0-84DB-F948-B5F3-BE8DDC08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AA8D80-FB05-7A4A-9033-CDE610D538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9D36999-7DF2-E64C-905A-0B923AAE8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EA39E-9AAF-5648-8131-C1AA8B43988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30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feedback modul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B6984E-F698-1E49-9857-6A86259B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C16CD0-ED52-1D44-98B9-7B0CBB08B1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E7CB745-6208-8248-9FD8-22A512BB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3B063-69D5-D945-886A-D388B0DF6FF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2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scen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12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9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98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3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7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9A06-FE4A-5D4B-A622-95C4E95C0357}" type="datetimeFigureOut">
              <a:rPr lang="en-SE" smtClean="0"/>
              <a:t>11/18/2025</a:t>
            </a:fld>
            <a:endParaRPr lang="en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AE837-67F1-8947-AE84-EC90E21543B2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60228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●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315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+ image [ Winter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3D1A96-2F37-B6E8-1D5C-BF1CF6D4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DA4029-7AFF-EDED-8B59-415954FFD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07776B0-DBF4-ADBC-9923-6C3D7037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0534D4-6323-3AFC-1A4C-4AB8398D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720EE7-F44D-24A3-58B3-02639BAD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140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+ text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22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text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8A79D-79D3-184A-BFCE-2CA81C9A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D0E37A-AF05-8443-A8F5-3C5DC0062E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1F55B6-37A5-9144-8980-6E46DAE3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7F597-C765-FD46-A0BF-2DC6A7FA5B6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5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405B2A-E56D-7D40-B65D-D1A2AA935D94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25E92-FA02-8F4E-AF83-B990989E5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the text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BC347-CCAD-2743-A46B-C622165F1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4DD6997-DD11-3B48-928B-89ADC737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51658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ayout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405B2A-E56D-7D40-B65D-D1A2AA935D94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3272DC-A770-3B43-B7B9-54018D92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57AF36-74B5-7D41-92B1-AC7815987A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24256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[ Bridg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7B0E8-C401-9F44-BCB3-D3FA131A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815F-8134-7A4B-9D6C-BB135F79F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EE0BB0-22CD-824E-8DE9-2BAF1F86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6" name="Picture 5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EE4C122B-6373-8E48-9319-451D22E8781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534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[ Man +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7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27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94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74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[ Car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1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[ Happy Woman w.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A4CFA7-C089-30CB-C585-E1764A42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F6113F-1898-C8F4-4B50-D26795FCA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6D24D67-5597-AAD1-6EF8-74A19CEF2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1356CBF-60BD-F714-2718-CF5D4D2E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330478A-C331-35E2-42D4-3C1D9224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D4387E-8117-5B98-0020-D0384ABC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0479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image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93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image [ Winter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827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image [ Phone Scen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8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image [ Phone Scen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71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image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906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+ image [ Offic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75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+ image [ Office 3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8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bridg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90F301-A82A-E947-91C7-857E5AFF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A98D35-C8CF-134A-9254-5D71CD112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85FCA0-3C16-2B49-9904-708B3B04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1B52EA49-A0C5-0346-AE32-E8C6146D70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27000"/>
            <a:ext cx="5544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87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EF4974-7CEC-8C4E-A152-E4E1FAA29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E13683-3A78-5847-B3B2-3F4D854054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4865FA-5C84-0945-84C6-73FD12164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EAF6A-CEA7-984B-92E4-69C8602397B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25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3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cars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D57B9E-6946-FB49-4E07-D96D6588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955B59C-1BAD-D9C9-B843-323071926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18C0657-0D0E-B225-251C-F6A7357BC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5E45C00-6056-5C0F-8BB2-55E7A6D07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2CFDF09-E04A-C4DC-2A41-91F45C56E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5260832-5AD4-8C02-C209-5A5CE92C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80A39F0-9A82-19C2-2C68-578C06288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5B00771-0B91-7D0D-A340-45AE9B1F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9603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443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8A79D-79D3-184A-BFCE-2CA81C9A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D0E37A-AF05-8443-A8F5-3C5DC0062E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1F55B6-37A5-9144-8980-6E46DAE3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7F597-C765-FD46-A0BF-2DC6A7FA5B6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5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0B8B92-F1BA-2140-90DF-344E3756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536796-0ADE-8043-8BF9-090FE0F77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656F021-4D09-6A4D-813E-107540D4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925616-FE55-034F-888E-AE9B999226B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456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in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CED8CC-D052-B040-9D73-493C54F2F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B6A4EB-046D-6742-AA74-7B861B5A4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EDD730-73D0-9845-9116-2B485B823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A9FF9-4A69-444B-9C69-C02D8E993B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25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46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snow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E5AFF0-84DB-F948-B5F3-BE8DDC08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AA8D80-FB05-7A4A-9033-CDE610D538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9D36999-7DF2-E64C-905A-0B923AAE8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EA39E-9AAF-5648-8131-C1AA8B43988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503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feedback modul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B6984E-F698-1E49-9857-6A86259B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C16CD0-ED52-1D44-98B9-7B0CBB08B1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E7CB745-6208-8248-9FD8-22A512BB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3B063-69D5-D945-886A-D388B0DF6FF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895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scen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8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989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74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Office 3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1D7A4-7059-4744-A643-ACB40A09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928E09-865A-0E49-A2E5-1EAA7D977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C19F72-1761-504E-9AE5-0E6D8C479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C61F1E-C72C-D240-96B1-083189E3370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9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F9780E-AE6C-ED22-E094-B05650B8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660BFD3-9C5D-05F1-677A-96831838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6470512-8880-9530-2592-B500D7C49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B271433-7CFD-4AE2-B5B5-D93BDF57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45428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405B2A-E56D-7D40-B65D-D1A2AA935D94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25E92-FA02-8F4E-AF83-B990989E5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the text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BC347-CCAD-2743-A46B-C622165F1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4DD6997-DD11-3B48-928B-89ADC737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721489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-layout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5405B2A-E56D-7D40-B65D-D1A2AA935D94}"/>
              </a:ext>
            </a:extLst>
          </p:cNvPr>
          <p:cNvSpPr txBox="1"/>
          <p:nvPr userDrawn="1"/>
        </p:nvSpPr>
        <p:spPr>
          <a:xfrm>
            <a:off x="116108" y="6551259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3272DC-A770-3B43-B7B9-54018D92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57AF36-74B5-7D41-92B1-AC7815987A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1778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[ Bridg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7B0E8-C401-9F44-BCB3-D3FA131A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815F-8134-7A4B-9D6C-BB135F79F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EE0BB0-22CD-824E-8DE9-2BAF1F86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6" name="Picture 5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EE4C122B-6373-8E48-9319-451D22E8781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2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[ Man +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459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27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34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297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[ Car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94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 [ Happy Woman w. pho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30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image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026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image [ Winter road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338384A-31BD-96B3-EC74-4CF29DD7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EBF51DB-01E1-9DE8-1E51-C395AD1E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47FD0A-88BA-4665-5475-255107A2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5291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image [ Phone Scen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37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image [ Phone Scen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8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image [ Office 1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56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+ image [ Office 2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753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+ image [ Office 3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E302B7-F7A2-4D42-B9BE-EB0A9AA83739}"/>
              </a:ext>
            </a:extLst>
          </p:cNvPr>
          <p:cNvSpPr txBox="1"/>
          <p:nvPr userDrawn="1"/>
        </p:nvSpPr>
        <p:spPr>
          <a:xfrm>
            <a:off x="428625" y="6323468"/>
            <a:ext cx="6236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564F96-2FB9-5346-8EF7-B73BAA02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5807149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ACF1C72-A1AE-A341-ADBA-208E544DD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9856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181165F-0B58-1849-A49F-C6D35D7DC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1825625"/>
            <a:ext cx="58071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EFAB3-5E48-A44B-A5B7-7C369D8D41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97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940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bridg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90F301-A82A-E947-91C7-857E5AFF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A98D35-C8CF-134A-9254-5D71CD112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85FCA0-3C16-2B49-9904-708B3B04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1B52EA49-A0C5-0346-AE32-E8C6146D704F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27000"/>
            <a:ext cx="5544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25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Phone scene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EF4974-7CEC-8C4E-A152-E4E1FAA29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E13683-3A78-5847-B3B2-3F4D854054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54865FA-5C84-0945-84C6-73FD12164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EAF6A-CEA7-984B-92E4-69C8602397B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725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805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cars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02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text [ Trucks + risk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96BEBC-5977-C74D-841B-A96B319D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FEFDD0-7CBA-5242-910A-5DF6B326E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2228CB-9479-9942-85ED-5144EAED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ACE3C-BF1A-C045-8E73-AC3E0223193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59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[ taxi 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102B09-B83B-364C-853A-16EF7BBAAFE1}"/>
              </a:ext>
            </a:extLst>
          </p:cNvPr>
          <p:cNvSpPr txBox="1"/>
          <p:nvPr userDrawn="1"/>
        </p:nvSpPr>
        <p:spPr>
          <a:xfrm>
            <a:off x="6203576" y="6323468"/>
            <a:ext cx="54012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2023 Greater Than AB – </a:t>
            </a:r>
            <a:r>
              <a:rPr lang="sv-SE" sz="900" dirty="0" err="1">
                <a:solidFill>
                  <a:srgbClr val="1D1C1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8A79D-79D3-184A-BFCE-2CA81C9A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67" y="878382"/>
            <a:ext cx="5566145" cy="4616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D0E37A-AF05-8443-A8F5-3C5DC0062E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27967" y="272350"/>
            <a:ext cx="4114800" cy="365125"/>
          </a:xfrm>
        </p:spPr>
        <p:txBody>
          <a:bodyPr/>
          <a:lstStyle/>
          <a:p>
            <a:r>
              <a:rPr lang="en-GB"/>
              <a:t>PAGE TITLE - CLICK ME TO CHANGE</a:t>
            </a:r>
            <a:endParaRPr lang="en-S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D1F55B6-37A5-9144-8980-6E46DAE3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967" y="1825625"/>
            <a:ext cx="55661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7F597-C765-FD46-A0BF-2DC6A7FA5B6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9000"/>
            <a:ext cx="55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2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3.sv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theme" Target="../theme/them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35886-753F-C845-8BE8-039F3835F21F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000" y="-27000"/>
            <a:ext cx="12240000" cy="691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B45972-6AF2-D64D-9C83-7F77AF6B1503}"/>
              </a:ext>
            </a:extLst>
          </p:cNvPr>
          <p:cNvSpPr/>
          <p:nvPr userDrawn="1"/>
        </p:nvSpPr>
        <p:spPr>
          <a:xfrm>
            <a:off x="-24000" y="-27000"/>
            <a:ext cx="12240000" cy="6912000"/>
          </a:xfrm>
          <a:prstGeom prst="rect">
            <a:avLst/>
          </a:prstGeom>
          <a:solidFill>
            <a:srgbClr val="1E007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3D2E24D2-E4A7-4513-B792-8EA27D79D665}"/>
              </a:ext>
            </a:extLst>
          </p:cNvPr>
          <p:cNvSpPr txBox="1"/>
          <p:nvPr userDrawn="1"/>
        </p:nvSpPr>
        <p:spPr>
          <a:xfrm>
            <a:off x="2385654" y="2462873"/>
            <a:ext cx="742069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384036">
              <a:lnSpc>
                <a:spcPct val="100000"/>
              </a:lnSpc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3400" b="1" i="0" dirty="0">
                <a:solidFill>
                  <a:schemeClr val="bg1"/>
                </a:solidFill>
                <a:latin typeface="Poppins SemiBold" pitchFamily="2" charset="77"/>
                <a:ea typeface="Lato Black" panose="020F0502020204030203" pitchFamily="34" charset="0"/>
                <a:cs typeface="Poppins SemiBold" pitchFamily="2" charset="77"/>
                <a:sym typeface="Helvetica Neue Light"/>
              </a:rPr>
              <a:t>“The world’s most innovative Insurtech provider transforming the insurance industry”</a:t>
            </a:r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id="{E2258656-2222-4822-825C-3FB5505C70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78474" y="1241028"/>
            <a:ext cx="3635052" cy="730757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CE4AE677-B6F6-A950-B065-46E386EAB4A9}"/>
              </a:ext>
            </a:extLst>
          </p:cNvPr>
          <p:cNvGrpSpPr/>
          <p:nvPr userDrawn="1"/>
        </p:nvGrpSpPr>
        <p:grpSpPr>
          <a:xfrm>
            <a:off x="3886200" y="4530521"/>
            <a:ext cx="4419600" cy="1369742"/>
            <a:chOff x="4574983" y="5150957"/>
            <a:chExt cx="2972291" cy="921185"/>
          </a:xfrm>
        </p:grpSpPr>
        <p:pic>
          <p:nvPicPr>
            <p:cNvPr id="2" name="Bildobjekt 1" descr="En bild som visar text, cirkel, Grafik, logotyp&#10;&#10;Automatiskt genererad beskrivning">
              <a:extLst>
                <a:ext uri="{FF2B5EF4-FFF2-40B4-BE49-F238E27FC236}">
                  <a16:creationId xmlns:a16="http://schemas.microsoft.com/office/drawing/2014/main" id="{AF5BEB22-EA94-DBE2-DC57-D29C5864BC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7232" t="11177" r="17232" b="17939"/>
            <a:stretch/>
          </p:blipFill>
          <p:spPr>
            <a:xfrm>
              <a:off x="6705600" y="5161802"/>
              <a:ext cx="841674" cy="910340"/>
            </a:xfrm>
            <a:prstGeom prst="rect">
              <a:avLst/>
            </a:prstGeom>
          </p:spPr>
        </p:pic>
        <p:pic>
          <p:nvPicPr>
            <p:cNvPr id="4" name="Bildobjekt 3" descr="En bild som visar text, Teckensnitt, Grafik, cirkel&#10;&#10;Automatiskt genererad beskrivning">
              <a:extLst>
                <a:ext uri="{FF2B5EF4-FFF2-40B4-BE49-F238E27FC236}">
                  <a16:creationId xmlns:a16="http://schemas.microsoft.com/office/drawing/2014/main" id="{3FEF7A4F-1736-4786-AA3A-6FEF66557D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b="7806"/>
            <a:stretch/>
          </p:blipFill>
          <p:spPr>
            <a:xfrm>
              <a:off x="5639440" y="5168176"/>
              <a:ext cx="820061" cy="894957"/>
            </a:xfrm>
            <a:prstGeom prst="rect">
              <a:avLst/>
            </a:prstGeom>
          </p:spPr>
        </p:pic>
        <p:pic>
          <p:nvPicPr>
            <p:cNvPr id="5" name="Bildobjekt 4" descr="En bild som visar text, cirkel, Grafik, Teckensnitt&#10;&#10;Automatiskt genererad beskrivning">
              <a:extLst>
                <a:ext uri="{FF2B5EF4-FFF2-40B4-BE49-F238E27FC236}">
                  <a16:creationId xmlns:a16="http://schemas.microsoft.com/office/drawing/2014/main" id="{07948045-81E7-4BB1-9FA7-B409036902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12661" t="4259" r="12661" b="13648"/>
            <a:stretch/>
          </p:blipFill>
          <p:spPr>
            <a:xfrm>
              <a:off x="4574983" y="5150957"/>
              <a:ext cx="818358" cy="899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4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E0072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None/>
        <a:defRPr sz="1800" b="1" i="0" kern="1200">
          <a:solidFill>
            <a:srgbClr val="30CC9D"/>
          </a:solidFill>
          <a:latin typeface="Poppins SemiBold" pitchFamily="2" charset="77"/>
          <a:ea typeface="Open Sans" panose="020B0606030504020204" pitchFamily="34" charset="0"/>
          <a:cs typeface="Poppins SemiBold" pitchFamily="2" charset="77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ruit, plant, broccoli, vegetable&#10;&#10;Description automatically generated">
            <a:extLst>
              <a:ext uri="{FF2B5EF4-FFF2-40B4-BE49-F238E27FC236}">
                <a16:creationId xmlns:a16="http://schemas.microsoft.com/office/drawing/2014/main" id="{C90D0D29-3D6B-674D-917B-062A0B0452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14298"/>
            <a:ext cx="12240000" cy="68865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42F88-F37A-1249-8617-9058AC99B073}"/>
              </a:ext>
            </a:extLst>
          </p:cNvPr>
          <p:cNvSpPr/>
          <p:nvPr userDrawn="1"/>
        </p:nvSpPr>
        <p:spPr>
          <a:xfrm>
            <a:off x="-24000" y="-27000"/>
            <a:ext cx="12240000" cy="6912000"/>
          </a:xfrm>
          <a:prstGeom prst="rect">
            <a:avLst/>
          </a:prstGeom>
          <a:solidFill>
            <a:srgbClr val="1E0072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B8C7D-EFDF-4A1A-BC00-738B531C64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83399" y="5994087"/>
            <a:ext cx="644174" cy="4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1C5F0F7-0EEA-49C6-91D1-9C80EF48D2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665" y="6113708"/>
            <a:ext cx="916035" cy="2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ingSaver - Personal Finance Comparison Site">
            <a:extLst>
              <a:ext uri="{FF2B5EF4-FFF2-40B4-BE49-F238E27FC236}">
                <a16:creationId xmlns:a16="http://schemas.microsoft.com/office/drawing/2014/main" id="{EAE022AD-EE13-4156-992C-77F20D7F17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744" y="5953730"/>
            <a:ext cx="1349835" cy="5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crosoft Logo PNG Transparent &amp;amp; SVG Vector - Freebie Supply">
            <a:extLst>
              <a:ext uri="{FF2B5EF4-FFF2-40B4-BE49-F238E27FC236}">
                <a16:creationId xmlns:a16="http://schemas.microsoft.com/office/drawing/2014/main" id="{E8968C15-1B83-463F-A641-83A617C6E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786" y="6097880"/>
            <a:ext cx="1241705" cy="2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3">
            <a:extLst>
              <a:ext uri="{FF2B5EF4-FFF2-40B4-BE49-F238E27FC236}">
                <a16:creationId xmlns:a16="http://schemas.microsoft.com/office/drawing/2014/main" id="{DD3EFD95-7F33-4D9E-B9FB-033D993E0A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116" y="6073184"/>
            <a:ext cx="1076198" cy="314870"/>
          </a:xfrm>
          <a:prstGeom prst="rect">
            <a:avLst/>
          </a:prstGeom>
        </p:spPr>
      </p:pic>
      <p:pic>
        <p:nvPicPr>
          <p:cNvPr id="12" name="Picture 2" descr="KINTO - Move Like Magic">
            <a:extLst>
              <a:ext uri="{FF2B5EF4-FFF2-40B4-BE49-F238E27FC236}">
                <a16:creationId xmlns:a16="http://schemas.microsoft.com/office/drawing/2014/main" id="{CBA14DCB-926E-4DE3-9F70-651FCA934E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7164" y="6123129"/>
            <a:ext cx="874494" cy="2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1" descr="Logo&#10;&#10;Description automatically generated">
            <a:extLst>
              <a:ext uri="{FF2B5EF4-FFF2-40B4-BE49-F238E27FC236}">
                <a16:creationId xmlns:a16="http://schemas.microsoft.com/office/drawing/2014/main" id="{95C11235-F97A-4A01-AADA-A6F3209277C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" y="5976448"/>
            <a:ext cx="1319834" cy="508342"/>
          </a:xfrm>
          <a:prstGeom prst="rect">
            <a:avLst/>
          </a:prstGeom>
        </p:spPr>
      </p:pic>
      <p:sp>
        <p:nvSpPr>
          <p:cNvPr id="14" name="Shape 254">
            <a:extLst>
              <a:ext uri="{FF2B5EF4-FFF2-40B4-BE49-F238E27FC236}">
                <a16:creationId xmlns:a16="http://schemas.microsoft.com/office/drawing/2014/main" id="{C9F30859-E90B-47BA-BC61-DE01B5CBF6E1}"/>
              </a:ext>
            </a:extLst>
          </p:cNvPr>
          <p:cNvSpPr txBox="1"/>
          <p:nvPr userDrawn="1"/>
        </p:nvSpPr>
        <p:spPr>
          <a:xfrm>
            <a:off x="462016" y="3293682"/>
            <a:ext cx="4699639" cy="129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45718" rIns="45718" bIns="45718">
            <a:spAutoFit/>
          </a:bodyPr>
          <a:lstStyle/>
          <a:p>
            <a:pPr lvl="0" defTabSz="384036">
              <a:lnSpc>
                <a:spcPts val="2400"/>
              </a:lnSpc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a data analytics company that predict driver related car accidents &amp; CO2 emissions, providing an AI </a:t>
            </a:r>
            <a:r>
              <a:rPr lang="en-GB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DriverDNA</a:t>
            </a: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tool for pricing &amp; management of insurance, mobility and fleets.</a:t>
            </a: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10F926C9-3735-4DF6-8067-66E86BCC9E92}"/>
              </a:ext>
            </a:extLst>
          </p:cNvPr>
          <p:cNvSpPr txBox="1"/>
          <p:nvPr userDrawn="1"/>
        </p:nvSpPr>
        <p:spPr>
          <a:xfrm>
            <a:off x="462016" y="1800521"/>
            <a:ext cx="6110186" cy="113877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 defTabSz="384036">
              <a:lnSpc>
                <a:spcPct val="100000"/>
              </a:lnSpc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3400" b="1" dirty="0">
                <a:solidFill>
                  <a:schemeClr val="bg1"/>
                </a:solidFill>
                <a:latin typeface="Poppins SemiBold" panose="00000700000000000000" pitchFamily="50" charset="0"/>
                <a:ea typeface="Lato Black" panose="020F0502020204030203" pitchFamily="34" charset="0"/>
                <a:cs typeface="Poppins SemiBold" panose="00000700000000000000" pitchFamily="50" charset="0"/>
                <a:sym typeface="Helvetica Neue Light"/>
              </a:rPr>
              <a:t>We keep the world moving in a sustainable way</a:t>
            </a:r>
          </a:p>
        </p:txBody>
      </p:sp>
      <p:sp>
        <p:nvSpPr>
          <p:cNvPr id="16" name="Shape 254">
            <a:extLst>
              <a:ext uri="{FF2B5EF4-FFF2-40B4-BE49-F238E27FC236}">
                <a16:creationId xmlns:a16="http://schemas.microsoft.com/office/drawing/2014/main" id="{873381C4-2213-4095-9B4D-16F13A262C00}"/>
              </a:ext>
            </a:extLst>
          </p:cNvPr>
          <p:cNvSpPr txBox="1"/>
          <p:nvPr userDrawn="1"/>
        </p:nvSpPr>
        <p:spPr>
          <a:xfrm>
            <a:off x="6349301" y="4378630"/>
            <a:ext cx="5592234" cy="375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ctr" defTabSz="384036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Helvetica Neue Light"/>
              </a:rPr>
              <a:t>STOCKHOLM  |  SINGAPORE  |  TOKYO  |  PALO ALTO |  DENVER   |  LONDON  |  BRUSSELS</a:t>
            </a:r>
          </a:p>
        </p:txBody>
      </p:sp>
      <p:pic>
        <p:nvPicPr>
          <p:cNvPr id="17" name="Picture 10" descr="Nasdaq Logo (2090x597), Png Download">
            <a:extLst>
              <a:ext uri="{FF2B5EF4-FFF2-40B4-BE49-F238E27FC236}">
                <a16:creationId xmlns:a16="http://schemas.microsoft.com/office/drawing/2014/main" id="{55AD16F4-DB21-43D8-A9AC-2A68D1B996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684" y="479641"/>
            <a:ext cx="1379889" cy="3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objekt 2">
            <a:extLst>
              <a:ext uri="{FF2B5EF4-FFF2-40B4-BE49-F238E27FC236}">
                <a16:creationId xmlns:a16="http://schemas.microsoft.com/office/drawing/2014/main" id="{B86CD6A8-8ED0-467E-920F-C0AE5BE58DB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62016" y="421552"/>
            <a:ext cx="2339550" cy="470321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854C230-549B-44E1-BE93-5AE6E771C7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9577" y="5926026"/>
            <a:ext cx="677453" cy="60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283B3F7-913A-491C-B7BC-501492FF9C8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220283" y="1953109"/>
            <a:ext cx="4111192" cy="22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8C74063-5653-2189-18BF-4E1122D6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7DCA1DE-B887-29BC-EF07-16D370E47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32BA77-C007-44E0-B9E9-428C9F40D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A28CE-EC55-DB47-937D-3BF62C01BEC6}" type="datetimeFigureOut">
              <a:rPr lang="sv-SE" smtClean="0"/>
              <a:t>2025-11-18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A7B2E-C7F4-8737-450B-AC5C12866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B412388-8307-291C-38A8-DC1220D7B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615F8-AF39-314E-A1A2-39D9A7979D5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8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D39D7-CF0F-9243-9DBC-858545AD4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856" y="272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30CC9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1pPr>
          </a:lstStyle>
          <a:p>
            <a:r>
              <a:rPr lang="en-GB" dirty="0"/>
              <a:t>PAGE TITLE - CLICK ME TO CHANGE</a:t>
            </a:r>
            <a:endParaRPr lang="en-S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21B552C-D13F-FA44-8EE8-4343468D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text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148A91E-DDDA-684A-AB59-960DDECB7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407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rgbClr val="1E0072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D39D7-CF0F-9243-9DBC-858545AD4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856" y="272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30CC9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1pPr>
          </a:lstStyle>
          <a:p>
            <a:r>
              <a:rPr lang="en-GB" dirty="0"/>
              <a:t>PAGE TITLE - CLICK ME TO CHANGE</a:t>
            </a:r>
            <a:endParaRPr lang="en-S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21B552C-D13F-FA44-8EE8-4343468D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text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148A91E-DDDA-684A-AB59-960DDECB7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1049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rgbClr val="1E0072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D39D7-CF0F-9243-9DBC-858545AD4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856" y="272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30CC9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</a:defRPr>
            </a:lvl1pPr>
          </a:lstStyle>
          <a:p>
            <a:r>
              <a:rPr lang="en-GB" dirty="0"/>
              <a:t>PAGE TITLE - CLICK ME TO CHANGE</a:t>
            </a:r>
            <a:endParaRPr lang="en-SE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21B552C-D13F-FA44-8EE8-4343468D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878382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the text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148A91E-DDDA-684A-AB59-960DDECB7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85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613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rgbClr val="1E0072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Google Shape;14;p1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Google Shape;15;p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Google Shape;17;p1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Google Shape;18;p1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Google Shape;19;p1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751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6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63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3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3.png"/><Relationship Id="rId5" Type="http://schemas.openxmlformats.org/officeDocument/2006/relationships/image" Target="../media/image85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6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3.png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gräs, utomhus, dimma, landskap&#10;&#10;Automatiskt genererad beskrivning">
            <a:extLst>
              <a:ext uri="{FF2B5EF4-FFF2-40B4-BE49-F238E27FC236}">
                <a16:creationId xmlns:a16="http://schemas.microsoft.com/office/drawing/2014/main" id="{0F4DF5D4-1AFC-C12F-A90E-8C9A19C38D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54" y="2931"/>
            <a:ext cx="12192000" cy="6858000"/>
          </a:xfrm>
          <a:prstGeom prst="rect">
            <a:avLst/>
          </a:prstGeom>
        </p:spPr>
      </p:pic>
      <p:sp>
        <p:nvSpPr>
          <p:cNvPr id="3" name="Google Shape;227;p10">
            <a:extLst>
              <a:ext uri="{FF2B5EF4-FFF2-40B4-BE49-F238E27FC236}">
                <a16:creationId xmlns:a16="http://schemas.microsoft.com/office/drawing/2014/main" id="{19F558C9-9ACD-EB59-6912-72573802B27D}"/>
              </a:ext>
            </a:extLst>
          </p:cNvPr>
          <p:cNvSpPr txBox="1"/>
          <p:nvPr/>
        </p:nvSpPr>
        <p:spPr>
          <a:xfrm>
            <a:off x="2364393" y="310133"/>
            <a:ext cx="6934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4000" b="1" dirty="0">
                <a:solidFill>
                  <a:srgbClr val="92D050"/>
                </a:solidFill>
                <a:latin typeface="Trebuchet MS"/>
                <a:ea typeface="Arial"/>
                <a:cs typeface="Arial"/>
                <a:sym typeface="Trebuchet MS"/>
              </a:rPr>
              <a:t>GPS and Dash Cams</a:t>
            </a:r>
            <a:endParaRPr sz="2000" b="1" i="0" u="none" strike="noStrike" cap="none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25;p10">
            <a:extLst>
              <a:ext uri="{FF2B5EF4-FFF2-40B4-BE49-F238E27FC236}">
                <a16:creationId xmlns:a16="http://schemas.microsoft.com/office/drawing/2014/main" id="{8E5D235D-C92D-19F0-9014-4D7455F607F8}"/>
              </a:ext>
            </a:extLst>
          </p:cNvPr>
          <p:cNvSpPr txBox="1"/>
          <p:nvPr/>
        </p:nvSpPr>
        <p:spPr>
          <a:xfrm>
            <a:off x="3446735" y="4966174"/>
            <a:ext cx="53278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Ryan McDonald 10</a:t>
            </a:r>
            <a:r>
              <a:rPr lang="en-US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/29</a:t>
            </a:r>
            <a:r>
              <a:rPr lang="en-US" sz="1800" b="0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/2025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76829-E30F-879E-B607-7F07C0C2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98" y="2057400"/>
            <a:ext cx="35640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4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2"/>
          <p:cNvSpPr txBox="1">
            <a:spLocks noGrp="1"/>
          </p:cNvSpPr>
          <p:nvPr>
            <p:ph type="sldNum" idx="12"/>
          </p:nvPr>
        </p:nvSpPr>
        <p:spPr>
          <a:xfrm>
            <a:off x="143969" y="6655904"/>
            <a:ext cx="450851" cy="1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  <a:tabLst/>
                <a:defRPr/>
              </a:pPr>
              <a:t>10</a:t>
            </a:fld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613" name="Google Shape;613;p62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820" y="620895"/>
            <a:ext cx="8752380" cy="493981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2"/>
          <p:cNvSpPr/>
          <p:nvPr/>
        </p:nvSpPr>
        <p:spPr>
          <a:xfrm>
            <a:off x="369394" y="5898025"/>
            <a:ext cx="10710517" cy="420564"/>
          </a:xfrm>
          <a:prstGeom prst="rect">
            <a:avLst/>
          </a:prstGeom>
          <a:solidFill>
            <a:srgbClr val="9E3039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50%+ REDUCTION IN THE FREQUENCY AND SEVERITY OF ACCIDENTS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06;p61">
            <a:extLst>
              <a:ext uri="{FF2B5EF4-FFF2-40B4-BE49-F238E27FC236}">
                <a16:creationId xmlns:a16="http://schemas.microsoft.com/office/drawing/2014/main" id="{A36B528F-6450-A1E9-EE42-534B309CACE9}"/>
              </a:ext>
            </a:extLst>
          </p:cNvPr>
          <p:cNvSpPr txBox="1">
            <a:spLocks/>
          </p:cNvSpPr>
          <p:nvPr/>
        </p:nvSpPr>
        <p:spPr>
          <a:xfrm>
            <a:off x="209362" y="267855"/>
            <a:ext cx="10972800" cy="95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70000"/>
              <a:buFont typeface="Trebuchet M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Proof is in the Numbers! Cameras Work</a:t>
            </a:r>
            <a:b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endParaRPr kumimoji="0" lang="en-US" sz="25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06E449-25BA-898B-E146-D97D6A384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56949"/>
            <a:ext cx="7919390" cy="128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 txBox="1">
            <a:spLocks noGrp="1"/>
          </p:cNvSpPr>
          <p:nvPr>
            <p:ph type="title"/>
          </p:nvPr>
        </p:nvSpPr>
        <p:spPr>
          <a:xfrm>
            <a:off x="182878" y="66414"/>
            <a:ext cx="10205721" cy="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lvl="0"/>
            <a:r>
              <a:rPr lang="en-US" sz="2400" b="1" dirty="0"/>
              <a:t>Difference vs Cloud Based</a:t>
            </a:r>
            <a:r>
              <a:rPr lang="en-US" sz="2400" dirty="0"/>
              <a:t> </a:t>
            </a:r>
            <a:r>
              <a:rPr lang="en-US" sz="2400" b="1" dirty="0"/>
              <a:t>A.I Cameras and Generic Amazon-</a:t>
            </a:r>
            <a:endParaRPr sz="2400" b="1" dirty="0"/>
          </a:p>
        </p:txBody>
      </p:sp>
      <p:sp>
        <p:nvSpPr>
          <p:cNvPr id="454" name="Google Shape;454;p47"/>
          <p:cNvSpPr/>
          <p:nvPr/>
        </p:nvSpPr>
        <p:spPr>
          <a:xfrm>
            <a:off x="0" y="905294"/>
            <a:ext cx="9457142" cy="121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FAE63-A6D0-57BB-9A1D-574C75F8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9457143" cy="516190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5D507BC-C1E5-7A24-EF86-520491630774}"/>
              </a:ext>
            </a:extLst>
          </p:cNvPr>
          <p:cNvSpPr/>
          <p:nvPr/>
        </p:nvSpPr>
        <p:spPr>
          <a:xfrm>
            <a:off x="182878" y="1600200"/>
            <a:ext cx="426722" cy="121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A312E7C-8AA7-F963-876F-392001ABEFD5}"/>
              </a:ext>
            </a:extLst>
          </p:cNvPr>
          <p:cNvSpPr/>
          <p:nvPr/>
        </p:nvSpPr>
        <p:spPr>
          <a:xfrm>
            <a:off x="76198" y="1930146"/>
            <a:ext cx="426722" cy="121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4CC04B7-EF4E-CEF6-5DEA-748EFEADE15D}"/>
              </a:ext>
            </a:extLst>
          </p:cNvPr>
          <p:cNvSpPr/>
          <p:nvPr/>
        </p:nvSpPr>
        <p:spPr>
          <a:xfrm>
            <a:off x="91439" y="2132076"/>
            <a:ext cx="426722" cy="121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A243661-78D2-883C-4912-D32FE1A8114C}"/>
              </a:ext>
            </a:extLst>
          </p:cNvPr>
          <p:cNvSpPr/>
          <p:nvPr/>
        </p:nvSpPr>
        <p:spPr>
          <a:xfrm>
            <a:off x="91439" y="2535936"/>
            <a:ext cx="426722" cy="1219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C63D47-4BF2-4C85-DCF4-91B6E447D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35710"/>
            <a:ext cx="347472" cy="138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6F179-F17C-69F1-A9A0-3575C8E9D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" y="3661105"/>
            <a:ext cx="457240" cy="182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D596EE-2A13-6346-DA63-C650209BE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038600"/>
            <a:ext cx="457240" cy="1828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2A934C-6F71-A891-7A08-3CA510DBF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32" y="4979712"/>
            <a:ext cx="457240" cy="1828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5623AB-49DE-3E95-D5C7-A20D3798F650}"/>
              </a:ext>
            </a:extLst>
          </p:cNvPr>
          <p:cNvSpPr txBox="1"/>
          <p:nvPr/>
        </p:nvSpPr>
        <p:spPr>
          <a:xfrm>
            <a:off x="396239" y="6370269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ighlight>
                  <a:srgbClr val="FFFF00"/>
                </a:highlight>
              </a:rPr>
              <a:t>Cloud Based A.I Cam !!!!!!!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C023A02-4DE1-0AE3-6087-9F17F7869BD2}"/>
              </a:ext>
            </a:extLst>
          </p:cNvPr>
          <p:cNvSpPr/>
          <p:nvPr/>
        </p:nvSpPr>
        <p:spPr>
          <a:xfrm flipH="1">
            <a:off x="3356971" y="6420691"/>
            <a:ext cx="3352800" cy="3145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6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title"/>
          </p:nvPr>
        </p:nvSpPr>
        <p:spPr>
          <a:xfrm>
            <a:off x="152400" y="76201"/>
            <a:ext cx="9601200" cy="3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GPS and Camera Dashboard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CBC97-5F4D-9AD0-481F-254922DAD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85800"/>
            <a:ext cx="11580656" cy="6095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0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"/>
          <p:cNvSpPr txBox="1">
            <a:spLocks noGrp="1"/>
          </p:cNvSpPr>
          <p:nvPr>
            <p:ph type="title"/>
          </p:nvPr>
        </p:nvSpPr>
        <p:spPr>
          <a:xfrm>
            <a:off x="0" y="216328"/>
            <a:ext cx="11277600" cy="3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dirty="0"/>
              <a:t>GPS and Camera Dashboard – Breadcrumb - Trails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13D93-83BA-7C6F-36D6-04C77BD9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762000"/>
            <a:ext cx="11951663" cy="563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644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9"/>
          <p:cNvSpPr txBox="1"/>
          <p:nvPr/>
        </p:nvSpPr>
        <p:spPr>
          <a:xfrm>
            <a:off x="152400" y="761570"/>
            <a:ext cx="968439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asly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run a ton of reports: Breadcrumb, Trips, Fleet Summary, Geofence, Speeds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88" name="Google Shape;58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791" y="6051110"/>
            <a:ext cx="1424763" cy="72719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9"/>
          <p:cNvSpPr txBox="1">
            <a:spLocks noGrp="1"/>
          </p:cNvSpPr>
          <p:nvPr>
            <p:ph type="title"/>
          </p:nvPr>
        </p:nvSpPr>
        <p:spPr>
          <a:xfrm>
            <a:off x="152400" y="44029"/>
            <a:ext cx="10972800" cy="9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/>
              <a:t>Detail Reports</a:t>
            </a:r>
            <a:endParaRPr dirty="0"/>
          </a:p>
        </p:txBody>
      </p:sp>
      <p:pic>
        <p:nvPicPr>
          <p:cNvPr id="590" name="Google Shape;59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371600"/>
            <a:ext cx="10972800" cy="5147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1" name="Google Shape;591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3744" y="3124200"/>
            <a:ext cx="7255256" cy="2057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Google Shape;346;p39">
            <a:extLst>
              <a:ext uri="{FF2B5EF4-FFF2-40B4-BE49-F238E27FC236}">
                <a16:creationId xmlns:a16="http://schemas.microsoft.com/office/drawing/2014/main" id="{023C097D-498B-E53F-44DF-A6086F8035DE}"/>
              </a:ext>
            </a:extLst>
          </p:cNvPr>
          <p:cNvSpPr/>
          <p:nvPr/>
        </p:nvSpPr>
        <p:spPr>
          <a:xfrm>
            <a:off x="190500" y="624577"/>
            <a:ext cx="52704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6"/>
          <p:cNvSpPr txBox="1"/>
          <p:nvPr/>
        </p:nvSpPr>
        <p:spPr>
          <a:xfrm>
            <a:off x="297033" y="883511"/>
            <a:ext cx="99207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Our AI Media tab makes it easy to evaluate your fleet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TOP GOOD DRIVERS = Reward Them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60" name="Google Shape;56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791" y="6051110"/>
            <a:ext cx="1424763" cy="72719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6"/>
          <p:cNvSpPr txBox="1">
            <a:spLocks noGrp="1"/>
          </p:cNvSpPr>
          <p:nvPr>
            <p:ph type="title"/>
          </p:nvPr>
        </p:nvSpPr>
        <p:spPr>
          <a:xfrm>
            <a:off x="609600" y="218832"/>
            <a:ext cx="10972800" cy="9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Driver Dashboard</a:t>
            </a:r>
            <a:endParaRPr/>
          </a:p>
        </p:txBody>
      </p:sp>
      <p:pic>
        <p:nvPicPr>
          <p:cNvPr id="562" name="Google Shape;56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" y="1644239"/>
            <a:ext cx="11064240" cy="50613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3" name="Google Shape;563;p56"/>
          <p:cNvCxnSpPr/>
          <p:nvPr/>
        </p:nvCxnSpPr>
        <p:spPr>
          <a:xfrm>
            <a:off x="2754630" y="1485900"/>
            <a:ext cx="6980497" cy="2541155"/>
          </a:xfrm>
          <a:prstGeom prst="straightConnector1">
            <a:avLst/>
          </a:prstGeom>
          <a:noFill/>
          <a:ln w="9525" cap="flat" cmpd="sng">
            <a:solidFill>
              <a:srgbClr val="8DC02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94FA1D1-E61C-D3ED-083F-DC1D2B055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" y="1455331"/>
            <a:ext cx="7919390" cy="1280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"/>
          <p:cNvSpPr txBox="1"/>
          <p:nvPr/>
        </p:nvSpPr>
        <p:spPr>
          <a:xfrm>
            <a:off x="297033" y="1121019"/>
            <a:ext cx="992075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Our AI Media tab makes it easy to evaluate your fleet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TOP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BAD DRIVERS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– Coach Them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AVERAGE of the Daily Scores for the Data Range selected. This was Jan 1 2023 – March 31 2023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69" name="Google Shape;56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791" y="6051110"/>
            <a:ext cx="1424763" cy="72719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7"/>
          <p:cNvSpPr txBox="1">
            <a:spLocks noGrp="1"/>
          </p:cNvSpPr>
          <p:nvPr>
            <p:ph type="title"/>
          </p:nvPr>
        </p:nvSpPr>
        <p:spPr>
          <a:xfrm>
            <a:off x="609600" y="218832"/>
            <a:ext cx="10972800" cy="9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Driver Dashboard</a:t>
            </a:r>
            <a:endParaRPr/>
          </a:p>
        </p:txBody>
      </p:sp>
      <p:pic>
        <p:nvPicPr>
          <p:cNvPr id="571" name="Google Shape;57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844" y="1798797"/>
            <a:ext cx="11655521" cy="4979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2" name="Google Shape;572;p57"/>
          <p:cNvCxnSpPr/>
          <p:nvPr/>
        </p:nvCxnSpPr>
        <p:spPr>
          <a:xfrm>
            <a:off x="2217420" y="1520190"/>
            <a:ext cx="8229600" cy="2103120"/>
          </a:xfrm>
          <a:prstGeom prst="straightConnector1">
            <a:avLst/>
          </a:prstGeom>
          <a:noFill/>
          <a:ln w="9525" cap="flat" cmpd="sng">
            <a:solidFill>
              <a:srgbClr val="8DC02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3" name="Google Shape;573;p57"/>
          <p:cNvCxnSpPr/>
          <p:nvPr/>
        </p:nvCxnSpPr>
        <p:spPr>
          <a:xfrm flipH="1">
            <a:off x="754380" y="1531620"/>
            <a:ext cx="731520" cy="2343150"/>
          </a:xfrm>
          <a:prstGeom prst="straightConnector1">
            <a:avLst/>
          </a:prstGeom>
          <a:noFill/>
          <a:ln w="9525" cap="flat" cmpd="sng">
            <a:solidFill>
              <a:srgbClr val="8DC02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62CFE6F-94EF-D6C3-F79A-41185F47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4" y="860849"/>
            <a:ext cx="7919390" cy="128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8"/>
          <p:cNvSpPr txBox="1"/>
          <p:nvPr/>
        </p:nvSpPr>
        <p:spPr>
          <a:xfrm>
            <a:off x="89141" y="970423"/>
            <a:ext cx="66367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Driver Rewards Program is an initiative that aims to change the relationship between fleet owners and drivers. POSITIVE RENFORCEMENT!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feature helps fleet managers easily reward their best-performing drivers.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791" y="6051110"/>
            <a:ext cx="1424763" cy="72719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8"/>
          <p:cNvSpPr txBox="1">
            <a:spLocks noGrp="1"/>
          </p:cNvSpPr>
          <p:nvPr>
            <p:ph type="title"/>
          </p:nvPr>
        </p:nvSpPr>
        <p:spPr>
          <a:xfrm>
            <a:off x="213360" y="87895"/>
            <a:ext cx="10972800" cy="9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Driver Rewards</a:t>
            </a:r>
            <a:endParaRPr/>
          </a:p>
        </p:txBody>
      </p:sp>
      <p:pic>
        <p:nvPicPr>
          <p:cNvPr id="581" name="Google Shape;581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485" y="1904027"/>
            <a:ext cx="8482389" cy="4953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82" name="Google Shape;582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8665" y="1709087"/>
            <a:ext cx="5895975" cy="3924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FBE2C-5C0F-22BB-44D5-D63A020B9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9" y="744926"/>
            <a:ext cx="7919390" cy="1280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E82EB-95DE-BF47-8997-DD81A6E0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06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4D7C1899-EF28-059F-7913-3107955F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799862A0-9693-A568-134D-F521E88F55BC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6FE33B1F-D235-D32D-CDAD-F4F5DD677C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074" y="1144968"/>
            <a:ext cx="1930104" cy="7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A2D7-A806-9102-F667-5BAB9D0A2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8" y="1863899"/>
            <a:ext cx="1783155" cy="833849"/>
          </a:xfrm>
          <a:prstGeom prst="rect">
            <a:avLst/>
          </a:prstGeom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9D0716E2-7556-5AAE-90D7-1E49A65C333B}"/>
              </a:ext>
            </a:extLst>
          </p:cNvPr>
          <p:cNvSpPr txBox="1"/>
          <p:nvPr/>
        </p:nvSpPr>
        <p:spPr>
          <a:xfrm>
            <a:off x="137882" y="124953"/>
            <a:ext cx="8320318" cy="63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QEO’s Camera Marketing: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70340-42C2-B2D1-6B4A-2FEBB9216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2" y="2895600"/>
            <a:ext cx="2304488" cy="2914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42A81-6175-2C55-2A65-D00FDED1E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114487"/>
            <a:ext cx="6705600" cy="5563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831C7-5B33-139B-9804-B732880D8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6" y="703510"/>
            <a:ext cx="7919390" cy="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5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E18719-EC36-1A11-F1E5-FD383E86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72" name="Google Shape;272;p34"/>
          <p:cNvSpPr txBox="1">
            <a:spLocks noGrp="1"/>
          </p:cNvSpPr>
          <p:nvPr>
            <p:ph type="body" idx="3"/>
          </p:nvPr>
        </p:nvSpPr>
        <p:spPr>
          <a:xfrm>
            <a:off x="184260" y="2020496"/>
            <a:ext cx="11597076" cy="3137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4400" dirty="0">
                <a:solidFill>
                  <a:schemeClr val="bg1"/>
                </a:solidFill>
              </a:rPr>
              <a:t>GPS and Camera Info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4400" dirty="0">
                <a:solidFill>
                  <a:schemeClr val="bg1"/>
                </a:solidFill>
              </a:rPr>
              <a:t>Why Companies / Drivers Need Cameras 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4400" dirty="0">
                <a:solidFill>
                  <a:schemeClr val="bg1"/>
                </a:solidFill>
              </a:rPr>
              <a:t>Implementation with Insurance companies</a:t>
            </a:r>
            <a:endParaRPr sz="4400" dirty="0">
              <a:solidFill>
                <a:schemeClr val="bg1"/>
              </a:solidFill>
            </a:endParaRPr>
          </a:p>
          <a:p>
            <a:pPr marL="342900" marR="0" lvl="0" indent="-2514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Noto Sans Symbols"/>
              <a:buNone/>
            </a:pPr>
            <a:endParaRPr sz="1600"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57599"/>
              <a:buNone/>
            </a:pPr>
            <a:endParaRPr sz="2400" dirty="0"/>
          </a:p>
        </p:txBody>
      </p:sp>
      <p:sp>
        <p:nvSpPr>
          <p:cNvPr id="273" name="Google Shape;273;p34"/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8118" y="5783352"/>
            <a:ext cx="2094135" cy="8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4188" y="5727669"/>
            <a:ext cx="1828799" cy="82670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141634" y="287908"/>
            <a:ext cx="5065014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lang="en-US" sz="4800" b="1" kern="0" dirty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Todays Agenda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3" name="Google Shape;283;p34"/>
          <p:cNvSpPr/>
          <p:nvPr/>
        </p:nvSpPr>
        <p:spPr>
          <a:xfrm>
            <a:off x="155121" y="1161528"/>
            <a:ext cx="5270400" cy="133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FADC07A4-AA65-0FE5-565F-09C8D6D1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04A8D05C-53B8-1681-F090-2385E555F54F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ECEDC526-A931-AFFA-D134-2287F2C8E7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074" y="1540437"/>
            <a:ext cx="1930104" cy="7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84E9A-AE41-A561-E148-285A4D07D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91652"/>
            <a:ext cx="8265106" cy="6393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02E66-1875-3476-66ED-0CB82FF9F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23" y="2375403"/>
            <a:ext cx="1783155" cy="833849"/>
          </a:xfrm>
          <a:prstGeom prst="rect">
            <a:avLst/>
          </a:prstGeom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1E697A5A-D435-1715-22AE-984810F712C4}"/>
              </a:ext>
            </a:extLst>
          </p:cNvPr>
          <p:cNvSpPr txBox="1"/>
          <p:nvPr/>
        </p:nvSpPr>
        <p:spPr>
          <a:xfrm>
            <a:off x="141634" y="287908"/>
            <a:ext cx="2752457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Landing Page: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DED6C-7CC2-9102-4424-A5A9D375E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56" y="3648749"/>
            <a:ext cx="2304488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15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EC843AC9-7672-4C31-4BD1-A5141C756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75384BE5-2F93-0CE1-9B80-EEA5E4FC7A2F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4A4FA97E-D88A-65C7-F014-7EC82DD205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548" y="1951727"/>
            <a:ext cx="1930104" cy="7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8042D-36EB-85A4-01A5-DC442F66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844" y="1951727"/>
            <a:ext cx="1783155" cy="833849"/>
          </a:xfrm>
          <a:prstGeom prst="rect">
            <a:avLst/>
          </a:prstGeom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BBAC8B86-9EFF-C450-DDB1-FEFC7098A9B4}"/>
              </a:ext>
            </a:extLst>
          </p:cNvPr>
          <p:cNvSpPr txBox="1"/>
          <p:nvPr/>
        </p:nvSpPr>
        <p:spPr>
          <a:xfrm>
            <a:off x="141634" y="287908"/>
            <a:ext cx="3744566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Generates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E-mail: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B362C8-F526-B2EF-457F-5D17819E5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56" y="3648749"/>
            <a:ext cx="2304488" cy="2914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CD1208-E3E1-3911-2945-A6A0FA39C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423787"/>
            <a:ext cx="4777337" cy="60104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70AF21-6B74-2BF2-122D-B6C59A611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38586" y="1359488"/>
            <a:ext cx="4281014" cy="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59D089F4-E64D-2D79-2F97-C998F8D2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C5A6AFFC-5BB1-14DF-CC0D-34C4F1838894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89422E02-1E7E-8DCA-25A9-1155D0A135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6027264"/>
            <a:ext cx="1930104" cy="7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28531-BE1B-4E1D-6753-38CC42243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113" y="5851067"/>
            <a:ext cx="1783155" cy="833849"/>
          </a:xfrm>
          <a:prstGeom prst="rect">
            <a:avLst/>
          </a:prstGeom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717C1376-B98B-46D0-3616-F8D33DB82C36}"/>
              </a:ext>
            </a:extLst>
          </p:cNvPr>
          <p:cNvSpPr txBox="1"/>
          <p:nvPr/>
        </p:nvSpPr>
        <p:spPr>
          <a:xfrm>
            <a:off x="141634" y="287908"/>
            <a:ext cx="4963766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Landing Page: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851A1F-E574-3708-816D-685055B48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413356"/>
            <a:ext cx="11201400" cy="46139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2B241-2D20-0489-A5D1-805EB6C2E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62" y="990600"/>
            <a:ext cx="7919390" cy="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21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20733953-EF65-8D97-D6D1-48272AE5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C4486480-0775-2DBF-627C-9229CC2613AE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B3BB6C18-1DD8-B4E9-7A16-F983238823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50" y="230496"/>
            <a:ext cx="1930104" cy="70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084B4279-9465-8749-8672-12493941C94F}"/>
              </a:ext>
            </a:extLst>
          </p:cNvPr>
          <p:cNvSpPr txBox="1"/>
          <p:nvPr/>
        </p:nvSpPr>
        <p:spPr>
          <a:xfrm>
            <a:off x="2047354" y="309292"/>
            <a:ext cx="6629400" cy="55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New Insurance Landing Page: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12AF3-187D-144F-3C0B-F477D5DE4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95" y="1416087"/>
            <a:ext cx="5267605" cy="51387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2073D3-4433-551B-0EA9-6C44399C6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06" y="2470759"/>
            <a:ext cx="5638994" cy="1514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D4FBC1-CF64-2DB0-93FB-BCAEA897C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0134"/>
            <a:ext cx="6019800" cy="9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06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445A2D95-4890-501E-55C5-91C944BA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40C705B1-C95F-DF71-D44C-070BE52443C6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308B709A-6539-6D62-ED12-931988A88A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548" y="2057400"/>
            <a:ext cx="1930104" cy="70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D6C46E77-7286-C7F1-75C6-ACA91DC83D9D}"/>
              </a:ext>
            </a:extLst>
          </p:cNvPr>
          <p:cNvSpPr txBox="1"/>
          <p:nvPr/>
        </p:nvSpPr>
        <p:spPr>
          <a:xfrm>
            <a:off x="141634" y="287908"/>
            <a:ext cx="5649566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Generates </a:t>
            </a:r>
            <a:r>
              <a:rPr lang="en-US" sz="4800" b="1" kern="0" dirty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-mail: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F9CB0-EF4E-98AE-A6C4-A496113AE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56" y="3648749"/>
            <a:ext cx="2304488" cy="2914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2C5CF-CA0D-23A6-0C14-01BC0EE43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199" y="1436590"/>
            <a:ext cx="7567167" cy="5214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93B864-0731-A1FB-B0C0-75FA2B20E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1368"/>
            <a:ext cx="7919390" cy="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60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A2219C48-6656-105B-7AAA-DFEA05324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99151B44-A54B-440D-87A1-DD26B69A108A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DDDDA119-B85A-3DC8-025E-AA8277CE16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6027264"/>
            <a:ext cx="1930104" cy="7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E89AD-7565-2B3B-394A-F5D73C024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113" y="5851067"/>
            <a:ext cx="1783155" cy="833849"/>
          </a:xfrm>
          <a:prstGeom prst="rect">
            <a:avLst/>
          </a:prstGeom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BF0457EE-7F47-7471-23E4-EAF8F16CA7D6}"/>
              </a:ext>
            </a:extLst>
          </p:cNvPr>
          <p:cNvSpPr txBox="1"/>
          <p:nvPr/>
        </p:nvSpPr>
        <p:spPr>
          <a:xfrm>
            <a:off x="141634" y="287908"/>
            <a:ext cx="5039966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Landing Page: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E5932-D252-E5D4-320C-1C7413E0B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413356"/>
            <a:ext cx="11201400" cy="46139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32606C-86F1-B631-5C9D-CFDB7133F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143000"/>
            <a:ext cx="7919390" cy="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6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D927F569-229B-0C9B-E07C-C80429C5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3375ACF7-5BA2-313A-8321-F2B48CEA30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379" y="230496"/>
            <a:ext cx="1930104" cy="923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7C6EA-109B-3FD1-FDA9-9579FEE776B9}"/>
              </a:ext>
            </a:extLst>
          </p:cNvPr>
          <p:cNvSpPr txBox="1"/>
          <p:nvPr/>
        </p:nvSpPr>
        <p:spPr>
          <a:xfrm>
            <a:off x="304800" y="1659919"/>
            <a:ext cx="4440936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1. Created an easy-to-use QR Code</a:t>
            </a:r>
          </a:p>
          <a:p>
            <a:pPr marR="457200" lvl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3DF4B-6E0D-7796-7F39-E12597296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336" y="1251445"/>
            <a:ext cx="7598664" cy="122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B0312-E5E0-8307-8020-033381D84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572" y="2895600"/>
            <a:ext cx="3486222" cy="28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44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DBD4CD1C-B1FD-0EAB-FCD5-551AFB436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A0CBD4A2-9FD9-A900-FA83-1722E55FF482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0A0E9292-4CF7-0F03-3FA0-A81EFF96B9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5851067"/>
            <a:ext cx="1930104" cy="7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88F84-9325-1E05-75B0-670A5F1C5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113" y="5851067"/>
            <a:ext cx="1783155" cy="833849"/>
          </a:xfrm>
          <a:prstGeom prst="rect">
            <a:avLst/>
          </a:prstGeom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3FB5B88F-A96D-AD22-EC5C-F635817C65BC}"/>
              </a:ext>
            </a:extLst>
          </p:cNvPr>
          <p:cNvSpPr txBox="1"/>
          <p:nvPr/>
        </p:nvSpPr>
        <p:spPr>
          <a:xfrm>
            <a:off x="-955962" y="-76200"/>
            <a:ext cx="6944966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Pricing: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C724B-8B79-9C26-18DD-D412D7771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25" y="787250"/>
            <a:ext cx="5297382" cy="2890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4306E-0999-BA86-D484-9C486BCDE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87909"/>
            <a:ext cx="5538617" cy="3780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2E0E4-E897-BD12-DD1C-B2C31DED7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439" y="3869439"/>
            <a:ext cx="4969520" cy="2707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0EB5C-5E0F-8FE6-190C-7B009581B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4686"/>
            <a:ext cx="6096000" cy="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3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>
          <a:extLst>
            <a:ext uri="{FF2B5EF4-FFF2-40B4-BE49-F238E27FC236}">
              <a16:creationId xmlns:a16="http://schemas.microsoft.com/office/drawing/2014/main" id="{8B1B85AF-F725-CA63-943E-4DA32B64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>
            <a:extLst>
              <a:ext uri="{FF2B5EF4-FFF2-40B4-BE49-F238E27FC236}">
                <a16:creationId xmlns:a16="http://schemas.microsoft.com/office/drawing/2014/main" id="{8CFD6B18-1AE0-7C2F-4F8C-AD3B5B362174}"/>
              </a:ext>
            </a:extLst>
          </p:cNvPr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>
            <a:extLst>
              <a:ext uri="{FF2B5EF4-FFF2-40B4-BE49-F238E27FC236}">
                <a16:creationId xmlns:a16="http://schemas.microsoft.com/office/drawing/2014/main" id="{2FA2ACE8-F2FB-BFDC-19BB-4C0A6D7134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379" y="230496"/>
            <a:ext cx="1930104" cy="70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1;p34">
            <a:extLst>
              <a:ext uri="{FF2B5EF4-FFF2-40B4-BE49-F238E27FC236}">
                <a16:creationId xmlns:a16="http://schemas.microsoft.com/office/drawing/2014/main" id="{40471525-5310-D9B6-A387-B521526FFA0E}"/>
              </a:ext>
            </a:extLst>
          </p:cNvPr>
          <p:cNvSpPr txBox="1"/>
          <p:nvPr/>
        </p:nvSpPr>
        <p:spPr>
          <a:xfrm>
            <a:off x="-762000" y="230496"/>
            <a:ext cx="6944966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Suggested Implementation: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6EE3D-0768-F893-8397-A7E450C32862}"/>
              </a:ext>
            </a:extLst>
          </p:cNvPr>
          <p:cNvSpPr txBox="1"/>
          <p:nvPr/>
        </p:nvSpPr>
        <p:spPr>
          <a:xfrm>
            <a:off x="283464" y="1502314"/>
            <a:ext cx="64008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1. Create a custom – 1 sheet – similar to the QEO sample</a:t>
            </a:r>
          </a:p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endParaRPr lang="en-US" sz="1600" b="1" kern="0" dirty="0">
              <a:solidFill>
                <a:schemeClr val="accent2"/>
              </a:solidFill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2. Send an E-mail, exampled below, to potential customers who inquire or need cameras.</a:t>
            </a:r>
          </a:p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endParaRPr lang="en-US" sz="1600" b="1" kern="0" dirty="0">
              <a:solidFill>
                <a:schemeClr val="accent2"/>
              </a:solidFill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3. RPM to track and help communicate - Responses</a:t>
            </a:r>
          </a:p>
          <a:p>
            <a:pPr marR="457200">
              <a:spcBef>
                <a:spcPts val="200"/>
              </a:spcBef>
              <a:buClr>
                <a:srgbClr val="000000"/>
              </a:buClr>
              <a:defRPr/>
            </a:pPr>
            <a:endParaRPr lang="en-US" sz="1600" b="1" kern="0" dirty="0">
              <a:solidFill>
                <a:schemeClr val="accent2"/>
              </a:solidFill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  <a:p>
            <a:pPr marL="285750" marR="457200" lvl="0" indent="-28575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F2C4B-C923-9313-F540-7F327DD8B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73083"/>
            <a:ext cx="4267200" cy="3557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774AC6-7BA1-EF9D-1467-FCE494C21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238" y="3300742"/>
            <a:ext cx="5343525" cy="3557258"/>
          </a:xfrm>
          <a:prstGeom prst="snip2DiagRect">
            <a:avLst>
              <a:gd name="adj1" fmla="val 33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F0B4E-CDB7-B50E-9029-CE8BAAD59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1336" y="1251445"/>
            <a:ext cx="7598664" cy="1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26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gräs, utomhus, dimma, landskap&#10;&#10;Automatiskt genererad beskrivning">
            <a:extLst>
              <a:ext uri="{FF2B5EF4-FFF2-40B4-BE49-F238E27FC236}">
                <a16:creationId xmlns:a16="http://schemas.microsoft.com/office/drawing/2014/main" id="{0F4DF5D4-1AFC-C12F-A90E-8C9A19C38D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54" y="2931"/>
            <a:ext cx="12192000" cy="6858000"/>
          </a:xfrm>
          <a:prstGeom prst="rect">
            <a:avLst/>
          </a:prstGeom>
        </p:spPr>
      </p:pic>
      <p:sp>
        <p:nvSpPr>
          <p:cNvPr id="3" name="Google Shape;227;p10">
            <a:extLst>
              <a:ext uri="{FF2B5EF4-FFF2-40B4-BE49-F238E27FC236}">
                <a16:creationId xmlns:a16="http://schemas.microsoft.com/office/drawing/2014/main" id="{19F558C9-9ACD-EB59-6912-72573802B27D}"/>
              </a:ext>
            </a:extLst>
          </p:cNvPr>
          <p:cNvSpPr txBox="1"/>
          <p:nvPr/>
        </p:nvSpPr>
        <p:spPr>
          <a:xfrm>
            <a:off x="2364393" y="310133"/>
            <a:ext cx="6934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rebuchet MS"/>
                <a:ea typeface="Arial"/>
                <a:cs typeface="Arial"/>
                <a:sym typeface="Trebuchet MS"/>
              </a:rPr>
              <a:t>Questions?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25;p10">
            <a:extLst>
              <a:ext uri="{FF2B5EF4-FFF2-40B4-BE49-F238E27FC236}">
                <a16:creationId xmlns:a16="http://schemas.microsoft.com/office/drawing/2014/main" id="{8E5D235D-C92D-19F0-9014-4D7455F607F8}"/>
              </a:ext>
            </a:extLst>
          </p:cNvPr>
          <p:cNvSpPr txBox="1"/>
          <p:nvPr/>
        </p:nvSpPr>
        <p:spPr>
          <a:xfrm>
            <a:off x="3307322" y="5877210"/>
            <a:ext cx="53278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Ryan McDonald </a:t>
            </a:r>
            <a:r>
              <a:rPr lang="en-US" dirty="0">
                <a:solidFill>
                  <a:srgbClr val="92D050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/29/2025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76829-E30F-879E-B607-7F07C0C2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514600"/>
            <a:ext cx="4170082" cy="20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body" idx="3"/>
          </p:nvPr>
        </p:nvSpPr>
        <p:spPr>
          <a:xfrm>
            <a:off x="184995" y="2514600"/>
            <a:ext cx="6400800" cy="370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2200" dirty="0">
                <a:solidFill>
                  <a:schemeClr val="accent2"/>
                </a:solidFill>
              </a:rPr>
              <a:t>20 Plus Years in Fleet Industry From:</a:t>
            </a:r>
          </a:p>
          <a:p>
            <a:pPr marL="144018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endParaRPr lang="en-US" sz="2200" dirty="0"/>
          </a:p>
          <a:p>
            <a:pPr indent="-313182">
              <a:buSzPct val="79999"/>
            </a:pPr>
            <a:r>
              <a:rPr lang="en-US" sz="2100" dirty="0">
                <a:solidFill>
                  <a:schemeClr val="accent2"/>
                </a:solidFill>
              </a:rPr>
              <a:t>Call Center Solutions, Decals, (Is My Driving Safe) Driver Surveillance, Target Surveillance, GPS, Dashcams, Now A.I.</a:t>
            </a:r>
          </a:p>
          <a:p>
            <a:pPr marL="601218" lvl="1" indent="0">
              <a:buSzPct val="79999"/>
              <a:buNone/>
            </a:pPr>
            <a:r>
              <a:rPr lang="en-US" sz="1900" dirty="0">
                <a:solidFill>
                  <a:schemeClr val="accent2"/>
                </a:solidFill>
              </a:rPr>
              <a:t> </a:t>
            </a:r>
            <a:endParaRPr sz="1900" dirty="0">
              <a:solidFill>
                <a:schemeClr val="accent2"/>
              </a:solidFill>
            </a:endParaRP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2200" dirty="0">
                <a:solidFill>
                  <a:schemeClr val="accent2"/>
                </a:solidFill>
              </a:rPr>
              <a:t>Reseller for Road Eazy, EZ Fleet and Azuga’s: GPS and Dashcams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endParaRPr lang="en-US" sz="2200" dirty="0">
              <a:solidFill>
                <a:schemeClr val="accent2"/>
              </a:solidFill>
            </a:endParaRP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r>
              <a:rPr lang="en-US" sz="2200" dirty="0">
                <a:solidFill>
                  <a:schemeClr val="accent2"/>
                </a:solidFill>
              </a:rPr>
              <a:t>Preferred GPS / Camera Vendor for QEO Insurance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9999"/>
              <a:buChar char="►"/>
            </a:pPr>
            <a:endParaRPr lang="en-US" sz="2200"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57599"/>
              <a:buNone/>
            </a:pPr>
            <a:endParaRPr sz="2500" dirty="0"/>
          </a:p>
        </p:txBody>
      </p:sp>
      <p:sp>
        <p:nvSpPr>
          <p:cNvPr id="273" name="Google Shape;273;p34"/>
          <p:cNvSpPr/>
          <p:nvPr/>
        </p:nvSpPr>
        <p:spPr>
          <a:xfrm>
            <a:off x="9348588" y="173084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493" y="230496"/>
            <a:ext cx="2411412" cy="101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4294" y="2397606"/>
            <a:ext cx="1463457" cy="64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 descr="Business people meeting in offi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7570" y="3198707"/>
            <a:ext cx="5059435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141634" y="287908"/>
            <a:ext cx="5065014" cy="112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520"/>
              <a:buFont typeface="Trebuchet MS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Who We Are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141634" y="1515958"/>
            <a:ext cx="61053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My Driving Safe / RPM Global Connect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34"/>
          <p:cNvSpPr/>
          <p:nvPr/>
        </p:nvSpPr>
        <p:spPr>
          <a:xfrm>
            <a:off x="155121" y="1161528"/>
            <a:ext cx="5270400" cy="133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A8DF4-A4DC-E3E4-044C-6970BA249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720" y="1337888"/>
            <a:ext cx="2107522" cy="101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50EBA-2E7D-6DC3-B915-0A6BC88E7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239" y="136508"/>
            <a:ext cx="2296766" cy="676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52830-8A5C-AC4A-E701-130C7BCD0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115" y="1020665"/>
            <a:ext cx="1323052" cy="10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"/>
          <p:cNvSpPr txBox="1"/>
          <p:nvPr/>
        </p:nvSpPr>
        <p:spPr>
          <a:xfrm>
            <a:off x="1111869" y="89824"/>
            <a:ext cx="82833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Video Telematics Technology Overview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4" descr="http://www.carlsonburnett.com/design/images/i-truckaccide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6331" y="1700328"/>
            <a:ext cx="2029669" cy="1628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9" name="Google Shape;35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51" y="1587437"/>
            <a:ext cx="3263721" cy="1731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0" name="Google Shape;360;p4"/>
          <p:cNvSpPr txBox="1"/>
          <p:nvPr/>
        </p:nvSpPr>
        <p:spPr>
          <a:xfrm>
            <a:off x="193466" y="3386475"/>
            <a:ext cx="318180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buSzPts val="1600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Cameras are Connected to the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windshield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n-US" sz="14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GPS’s mounted underneath and hidden away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 txBox="1"/>
          <p:nvPr/>
        </p:nvSpPr>
        <p:spPr>
          <a:xfrm>
            <a:off x="3840488" y="3613170"/>
            <a:ext cx="2788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Event occurs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Camera records HD video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 Card Backup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62" name="Google Shape;362;p4"/>
          <p:cNvSpPr txBox="1"/>
          <p:nvPr/>
        </p:nvSpPr>
        <p:spPr>
          <a:xfrm>
            <a:off x="6683262" y="3543016"/>
            <a:ext cx="27809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The Events and Locations are sent to our Cloud</a:t>
            </a:r>
            <a:r>
              <a:rPr lang="en-US" sz="1600" kern="0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cs typeface="Arial"/>
                <a:sym typeface="Quattrocento Sans"/>
              </a:rPr>
              <a:t>1 year and able to go back forever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4"/>
          <p:cNvSpPr txBox="1"/>
          <p:nvPr/>
        </p:nvSpPr>
        <p:spPr>
          <a:xfrm>
            <a:off x="9601199" y="3386475"/>
            <a:ext cx="254416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Login- Real Time Locations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web browser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or phone App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with simple login.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64" name="Google Shape;36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176" y="4397980"/>
            <a:ext cx="2736265" cy="132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"/>
          <p:cNvSpPr txBox="1"/>
          <p:nvPr/>
        </p:nvSpPr>
        <p:spPr>
          <a:xfrm>
            <a:off x="4919759" y="1331594"/>
            <a:ext cx="8617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Cellular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Transfer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4" descr="Image result for cell phone sign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7680" y="1278766"/>
            <a:ext cx="460294" cy="30867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"/>
          <p:cNvSpPr/>
          <p:nvPr/>
        </p:nvSpPr>
        <p:spPr>
          <a:xfrm>
            <a:off x="6366221" y="2331043"/>
            <a:ext cx="603603" cy="1897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5C543"/>
              </a:gs>
              <a:gs pos="78000">
                <a:srgbClr val="83B021"/>
              </a:gs>
              <a:gs pos="100000">
                <a:srgbClr val="83B021"/>
              </a:gs>
            </a:gsLst>
            <a:lin ang="5400000" scaled="0"/>
          </a:gra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8" name="Google Shape;368;p4"/>
          <p:cNvSpPr/>
          <p:nvPr/>
        </p:nvSpPr>
        <p:spPr>
          <a:xfrm>
            <a:off x="8755035" y="2358279"/>
            <a:ext cx="603603" cy="18975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5C543"/>
              </a:gs>
              <a:gs pos="78000">
                <a:srgbClr val="83B021"/>
              </a:gs>
              <a:gs pos="100000">
                <a:srgbClr val="83B021"/>
              </a:gs>
            </a:gsLst>
            <a:lin ang="5400000" scaled="0"/>
          </a:gra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9" name="Google Shape;369;p4"/>
          <p:cNvSpPr/>
          <p:nvPr/>
        </p:nvSpPr>
        <p:spPr>
          <a:xfrm>
            <a:off x="9601199" y="1515987"/>
            <a:ext cx="2544169" cy="175327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28" y="2480"/>
                </a:moveTo>
                <a:lnTo>
                  <a:pt x="60142" y="2553"/>
                </a:lnTo>
                <a:lnTo>
                  <a:pt x="60312" y="2626"/>
                </a:lnTo>
                <a:lnTo>
                  <a:pt x="60369" y="2844"/>
                </a:lnTo>
                <a:lnTo>
                  <a:pt x="60425" y="2990"/>
                </a:lnTo>
                <a:lnTo>
                  <a:pt x="60369" y="3209"/>
                </a:lnTo>
                <a:lnTo>
                  <a:pt x="60312" y="3428"/>
                </a:lnTo>
                <a:lnTo>
                  <a:pt x="60142" y="3501"/>
                </a:lnTo>
                <a:lnTo>
                  <a:pt x="60028" y="3574"/>
                </a:lnTo>
                <a:lnTo>
                  <a:pt x="59858" y="3501"/>
                </a:lnTo>
                <a:lnTo>
                  <a:pt x="59687" y="3428"/>
                </a:lnTo>
                <a:lnTo>
                  <a:pt x="59631" y="3209"/>
                </a:lnTo>
                <a:lnTo>
                  <a:pt x="59574" y="2990"/>
                </a:lnTo>
                <a:lnTo>
                  <a:pt x="59631" y="2844"/>
                </a:lnTo>
                <a:lnTo>
                  <a:pt x="59687" y="2626"/>
                </a:lnTo>
                <a:lnTo>
                  <a:pt x="59858" y="2553"/>
                </a:lnTo>
                <a:lnTo>
                  <a:pt x="60028" y="2480"/>
                </a:lnTo>
                <a:close/>
                <a:moveTo>
                  <a:pt x="115058" y="6346"/>
                </a:moveTo>
                <a:lnTo>
                  <a:pt x="115115" y="6419"/>
                </a:lnTo>
                <a:lnTo>
                  <a:pt x="115115" y="96292"/>
                </a:lnTo>
                <a:lnTo>
                  <a:pt x="4941" y="96292"/>
                </a:lnTo>
                <a:lnTo>
                  <a:pt x="4941" y="6419"/>
                </a:lnTo>
                <a:lnTo>
                  <a:pt x="4941" y="6346"/>
                </a:lnTo>
                <a:close/>
                <a:moveTo>
                  <a:pt x="2953" y="0"/>
                </a:moveTo>
                <a:lnTo>
                  <a:pt x="2669" y="73"/>
                </a:lnTo>
                <a:lnTo>
                  <a:pt x="2044" y="364"/>
                </a:lnTo>
                <a:lnTo>
                  <a:pt x="1477" y="729"/>
                </a:lnTo>
                <a:lnTo>
                  <a:pt x="966" y="1240"/>
                </a:lnTo>
                <a:lnTo>
                  <a:pt x="568" y="1896"/>
                </a:lnTo>
                <a:lnTo>
                  <a:pt x="227" y="2626"/>
                </a:lnTo>
                <a:lnTo>
                  <a:pt x="57" y="3428"/>
                </a:lnTo>
                <a:lnTo>
                  <a:pt x="0" y="3866"/>
                </a:lnTo>
                <a:lnTo>
                  <a:pt x="0" y="4303"/>
                </a:lnTo>
                <a:lnTo>
                  <a:pt x="0" y="98407"/>
                </a:lnTo>
                <a:lnTo>
                  <a:pt x="0" y="98844"/>
                </a:lnTo>
                <a:lnTo>
                  <a:pt x="57" y="99209"/>
                </a:lnTo>
                <a:lnTo>
                  <a:pt x="227" y="100011"/>
                </a:lnTo>
                <a:lnTo>
                  <a:pt x="568" y="100741"/>
                </a:lnTo>
                <a:lnTo>
                  <a:pt x="966" y="101397"/>
                </a:lnTo>
                <a:lnTo>
                  <a:pt x="1477" y="101908"/>
                </a:lnTo>
                <a:lnTo>
                  <a:pt x="2044" y="102346"/>
                </a:lnTo>
                <a:lnTo>
                  <a:pt x="2669" y="102564"/>
                </a:lnTo>
                <a:lnTo>
                  <a:pt x="2953" y="102638"/>
                </a:lnTo>
                <a:lnTo>
                  <a:pt x="117046" y="102638"/>
                </a:lnTo>
                <a:lnTo>
                  <a:pt x="117387" y="102564"/>
                </a:lnTo>
                <a:lnTo>
                  <a:pt x="118012" y="102346"/>
                </a:lnTo>
                <a:lnTo>
                  <a:pt x="118580" y="101908"/>
                </a:lnTo>
                <a:lnTo>
                  <a:pt x="119034" y="101397"/>
                </a:lnTo>
                <a:lnTo>
                  <a:pt x="119431" y="100741"/>
                </a:lnTo>
                <a:lnTo>
                  <a:pt x="119772" y="100011"/>
                </a:lnTo>
                <a:lnTo>
                  <a:pt x="119943" y="99209"/>
                </a:lnTo>
                <a:lnTo>
                  <a:pt x="120000" y="98844"/>
                </a:lnTo>
                <a:lnTo>
                  <a:pt x="120000" y="98407"/>
                </a:lnTo>
                <a:lnTo>
                  <a:pt x="120000" y="4303"/>
                </a:lnTo>
                <a:lnTo>
                  <a:pt x="120000" y="3866"/>
                </a:lnTo>
                <a:lnTo>
                  <a:pt x="119943" y="3428"/>
                </a:lnTo>
                <a:lnTo>
                  <a:pt x="119772" y="2626"/>
                </a:lnTo>
                <a:lnTo>
                  <a:pt x="119431" y="1896"/>
                </a:lnTo>
                <a:lnTo>
                  <a:pt x="119034" y="1240"/>
                </a:lnTo>
                <a:lnTo>
                  <a:pt x="118580" y="729"/>
                </a:lnTo>
                <a:lnTo>
                  <a:pt x="118012" y="364"/>
                </a:lnTo>
                <a:lnTo>
                  <a:pt x="117387" y="73"/>
                </a:lnTo>
                <a:lnTo>
                  <a:pt x="117046" y="0"/>
                </a:lnTo>
                <a:close/>
                <a:moveTo>
                  <a:pt x="46285" y="102857"/>
                </a:moveTo>
                <a:lnTo>
                  <a:pt x="46057" y="106358"/>
                </a:lnTo>
                <a:lnTo>
                  <a:pt x="45774" y="109932"/>
                </a:lnTo>
                <a:lnTo>
                  <a:pt x="45490" y="113142"/>
                </a:lnTo>
                <a:lnTo>
                  <a:pt x="45149" y="115403"/>
                </a:lnTo>
                <a:lnTo>
                  <a:pt x="44979" y="116279"/>
                </a:lnTo>
                <a:lnTo>
                  <a:pt x="44865" y="116863"/>
                </a:lnTo>
                <a:lnTo>
                  <a:pt x="44694" y="117300"/>
                </a:lnTo>
                <a:lnTo>
                  <a:pt x="44525" y="117519"/>
                </a:lnTo>
                <a:lnTo>
                  <a:pt x="44070" y="117665"/>
                </a:lnTo>
                <a:lnTo>
                  <a:pt x="43331" y="117884"/>
                </a:lnTo>
                <a:lnTo>
                  <a:pt x="41571" y="118249"/>
                </a:lnTo>
                <a:lnTo>
                  <a:pt x="40208" y="118540"/>
                </a:lnTo>
                <a:lnTo>
                  <a:pt x="39697" y="118686"/>
                </a:lnTo>
                <a:lnTo>
                  <a:pt x="39413" y="118759"/>
                </a:lnTo>
                <a:lnTo>
                  <a:pt x="39356" y="118832"/>
                </a:lnTo>
                <a:lnTo>
                  <a:pt x="39356" y="119052"/>
                </a:lnTo>
                <a:lnTo>
                  <a:pt x="39413" y="119124"/>
                </a:lnTo>
                <a:lnTo>
                  <a:pt x="39810" y="119197"/>
                </a:lnTo>
                <a:lnTo>
                  <a:pt x="40492" y="119270"/>
                </a:lnTo>
                <a:lnTo>
                  <a:pt x="42991" y="119343"/>
                </a:lnTo>
                <a:lnTo>
                  <a:pt x="46910" y="119416"/>
                </a:lnTo>
                <a:lnTo>
                  <a:pt x="72863" y="119416"/>
                </a:lnTo>
                <a:lnTo>
                  <a:pt x="76724" y="119343"/>
                </a:lnTo>
                <a:lnTo>
                  <a:pt x="79223" y="119270"/>
                </a:lnTo>
                <a:lnTo>
                  <a:pt x="79962" y="119197"/>
                </a:lnTo>
                <a:lnTo>
                  <a:pt x="80360" y="119124"/>
                </a:lnTo>
                <a:lnTo>
                  <a:pt x="80416" y="119052"/>
                </a:lnTo>
                <a:lnTo>
                  <a:pt x="80416" y="118832"/>
                </a:lnTo>
                <a:lnTo>
                  <a:pt x="80360" y="118759"/>
                </a:lnTo>
                <a:lnTo>
                  <a:pt x="80075" y="118686"/>
                </a:lnTo>
                <a:lnTo>
                  <a:pt x="79564" y="118540"/>
                </a:lnTo>
                <a:lnTo>
                  <a:pt x="78201" y="118249"/>
                </a:lnTo>
                <a:lnTo>
                  <a:pt x="76441" y="117884"/>
                </a:lnTo>
                <a:lnTo>
                  <a:pt x="75703" y="117665"/>
                </a:lnTo>
                <a:lnTo>
                  <a:pt x="75248" y="117519"/>
                </a:lnTo>
                <a:lnTo>
                  <a:pt x="75078" y="117300"/>
                </a:lnTo>
                <a:lnTo>
                  <a:pt x="74907" y="116863"/>
                </a:lnTo>
                <a:lnTo>
                  <a:pt x="74737" y="116279"/>
                </a:lnTo>
                <a:lnTo>
                  <a:pt x="74624" y="115403"/>
                </a:lnTo>
                <a:lnTo>
                  <a:pt x="74282" y="113142"/>
                </a:lnTo>
                <a:lnTo>
                  <a:pt x="73942" y="109932"/>
                </a:lnTo>
                <a:lnTo>
                  <a:pt x="73658" y="106358"/>
                </a:lnTo>
                <a:lnTo>
                  <a:pt x="73488" y="102857"/>
                </a:lnTo>
                <a:close/>
                <a:moveTo>
                  <a:pt x="39697" y="119343"/>
                </a:moveTo>
                <a:lnTo>
                  <a:pt x="39697" y="119416"/>
                </a:lnTo>
                <a:lnTo>
                  <a:pt x="39697" y="119707"/>
                </a:lnTo>
                <a:lnTo>
                  <a:pt x="39754" y="119780"/>
                </a:lnTo>
                <a:lnTo>
                  <a:pt x="40832" y="119853"/>
                </a:lnTo>
                <a:lnTo>
                  <a:pt x="43900" y="119926"/>
                </a:lnTo>
                <a:lnTo>
                  <a:pt x="52191" y="120000"/>
                </a:lnTo>
                <a:lnTo>
                  <a:pt x="67581" y="120000"/>
                </a:lnTo>
                <a:lnTo>
                  <a:pt x="75816" y="119926"/>
                </a:lnTo>
                <a:lnTo>
                  <a:pt x="78940" y="119853"/>
                </a:lnTo>
                <a:lnTo>
                  <a:pt x="80019" y="119780"/>
                </a:lnTo>
                <a:lnTo>
                  <a:pt x="80075" y="119707"/>
                </a:lnTo>
                <a:lnTo>
                  <a:pt x="80075" y="119416"/>
                </a:lnTo>
                <a:lnTo>
                  <a:pt x="80019" y="119343"/>
                </a:lnTo>
                <a:lnTo>
                  <a:pt x="78712" y="119416"/>
                </a:lnTo>
                <a:lnTo>
                  <a:pt x="76327" y="119489"/>
                </a:lnTo>
                <a:lnTo>
                  <a:pt x="67638" y="119562"/>
                </a:lnTo>
                <a:lnTo>
                  <a:pt x="52134" y="119562"/>
                </a:lnTo>
                <a:lnTo>
                  <a:pt x="43445" y="119489"/>
                </a:lnTo>
                <a:lnTo>
                  <a:pt x="41060" y="119416"/>
                </a:lnTo>
                <a:lnTo>
                  <a:pt x="39754" y="119343"/>
                </a:lnTo>
                <a:close/>
              </a:path>
            </a:pathLst>
          </a:custGeom>
          <a:solidFill>
            <a:srgbClr val="7F7F7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0315" y="1537826"/>
            <a:ext cx="1546299" cy="1731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1" name="Google Shape;371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69793" y="1537826"/>
            <a:ext cx="2410656" cy="14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"/>
          <p:cNvSpPr/>
          <p:nvPr/>
        </p:nvSpPr>
        <p:spPr>
          <a:xfrm>
            <a:off x="3453693" y="2303809"/>
            <a:ext cx="504558" cy="24422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5C543"/>
              </a:gs>
              <a:gs pos="78000">
                <a:srgbClr val="83B021"/>
              </a:gs>
              <a:gs pos="100000">
                <a:srgbClr val="83B021"/>
              </a:gs>
            </a:gsLst>
            <a:lin ang="5400012" scaled="0"/>
          </a:gra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0C78B395-1DBE-7281-523B-541789EC3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>
            <a:extLst>
              <a:ext uri="{FF2B5EF4-FFF2-40B4-BE49-F238E27FC236}">
                <a16:creationId xmlns:a16="http://schemas.microsoft.com/office/drawing/2014/main" id="{1C942F53-5946-AAF9-F977-94AE5F7BC807}"/>
              </a:ext>
            </a:extLst>
          </p:cNvPr>
          <p:cNvSpPr txBox="1"/>
          <p:nvPr/>
        </p:nvSpPr>
        <p:spPr>
          <a:xfrm>
            <a:off x="146482" y="196998"/>
            <a:ext cx="55266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92D050"/>
                </a:solidFill>
                <a:latin typeface="Trebuchet MS"/>
                <a:ea typeface="Arial"/>
                <a:cs typeface="Arial"/>
                <a:sym typeface="Trebuchet MS"/>
              </a:rPr>
              <a:t>GPS and Dash Cams </a:t>
            </a:r>
            <a:r>
              <a:rPr lang="en-US" sz="2800" b="1" u="sng" dirty="0">
                <a:solidFill>
                  <a:srgbClr val="92D050"/>
                </a:solidFill>
                <a:latin typeface="Trebuchet MS"/>
                <a:ea typeface="Arial"/>
                <a:cs typeface="Arial"/>
                <a:sym typeface="Trebuchet MS"/>
              </a:rPr>
              <a:t>Reseller</a:t>
            </a:r>
            <a:endParaRPr lang="en-US" sz="1400" b="1" i="0" u="sng" strike="noStrike" cap="none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3C3B3-300D-66D0-85C1-BE3CD88C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981201"/>
            <a:ext cx="6410380" cy="4084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093A3-C46F-5955-1DAB-18442297CCEA}"/>
              </a:ext>
            </a:extLst>
          </p:cNvPr>
          <p:cNvSpPr txBox="1"/>
          <p:nvPr/>
        </p:nvSpPr>
        <p:spPr>
          <a:xfrm>
            <a:off x="152400" y="1370212"/>
            <a:ext cx="49530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n-US" b="1" dirty="0">
                <a:solidFill>
                  <a:schemeClr val="accent6"/>
                </a:solidFill>
              </a:rPr>
              <a:t>As a Reseller for Camera and Telematics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n-US" b="1" dirty="0">
                <a:solidFill>
                  <a:schemeClr val="accent6"/>
                </a:solidFill>
              </a:rPr>
              <a:t>Top Level Customer Service - Me</a:t>
            </a: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n-US" b="1" dirty="0">
                <a:solidFill>
                  <a:schemeClr val="accent6"/>
                </a:solidFill>
              </a:rPr>
              <a:t>Custom Fit GPS – Dashcams to customers:</a:t>
            </a:r>
            <a:endParaRPr lang="en-US" sz="2000" b="1" dirty="0">
              <a:solidFill>
                <a:schemeClr val="accent6"/>
              </a:solidFill>
            </a:endParaRP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endParaRPr lang="en-US" sz="2000" b="1" dirty="0">
              <a:solidFill>
                <a:schemeClr val="accent6"/>
              </a:solidFill>
            </a:endParaRPr>
          </a:p>
          <a:p>
            <a:pPr marL="457200" lvl="0" indent="-31318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►"/>
            </a:pPr>
            <a:r>
              <a:rPr lang="en-US" sz="1600" b="1" dirty="0">
                <a:solidFill>
                  <a:schemeClr val="accent6"/>
                </a:solidFill>
              </a:rPr>
              <a:t>GPS - Plug-N-Play and Hardwired Options</a:t>
            </a:r>
          </a:p>
          <a:p>
            <a:pPr marL="285750" indent="-279653">
              <a:spcBef>
                <a:spcPts val="1000"/>
              </a:spcBef>
              <a:buSzPct val="91428"/>
              <a:buFont typeface="Arial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Computer and Cell Phone (APP) Dashboards</a:t>
            </a:r>
          </a:p>
          <a:p>
            <a:pPr marL="285750" indent="-279653">
              <a:spcBef>
                <a:spcPts val="1000"/>
              </a:spcBef>
              <a:buSzPct val="91428"/>
              <a:buFont typeface="Arial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3 Different Camera Options</a:t>
            </a:r>
          </a:p>
          <a:p>
            <a:pPr marL="285750" indent="-279653">
              <a:spcBef>
                <a:spcPts val="1000"/>
              </a:spcBef>
              <a:buSzPct val="91428"/>
              <a:buFont typeface="Arial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ELD</a:t>
            </a:r>
          </a:p>
          <a:p>
            <a:pPr marL="285750" indent="-279653">
              <a:spcBef>
                <a:spcPts val="1000"/>
              </a:spcBef>
              <a:buSzPct val="91428"/>
              <a:buFont typeface="Arial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A.I. Driver </a:t>
            </a:r>
            <a:r>
              <a:rPr lang="en-US" sz="1600" b="1" dirty="0" err="1">
                <a:solidFill>
                  <a:schemeClr val="accent6"/>
                </a:solidFill>
              </a:rPr>
              <a:t>warninig</a:t>
            </a:r>
            <a:endParaRPr lang="en-US" sz="1600" b="1" dirty="0">
              <a:solidFill>
                <a:schemeClr val="accent6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2000"/>
              <a:buNone/>
            </a:pP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6CD97B-AA51-B8F6-F33B-905A082BF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14400"/>
            <a:ext cx="5273497" cy="134124"/>
          </a:xfrm>
          <a:prstGeom prst="rect">
            <a:avLst/>
          </a:prstGeom>
        </p:spPr>
      </p:pic>
      <p:pic>
        <p:nvPicPr>
          <p:cNvPr id="2" name="Google Shape;278;p34">
            <a:extLst>
              <a:ext uri="{FF2B5EF4-FFF2-40B4-BE49-F238E27FC236}">
                <a16:creationId xmlns:a16="http://schemas.microsoft.com/office/drawing/2014/main" id="{CE5453AA-3C3F-20EA-E64A-B53A7D6C68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2050" y="605918"/>
            <a:ext cx="1463457" cy="64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168E06-8E3A-FF4E-4F63-9F364EA0E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481" y="643141"/>
            <a:ext cx="2296766" cy="676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C72D22-CF00-5311-11CD-F1C12D86A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499280"/>
            <a:ext cx="1323052" cy="10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55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5;p30">
            <a:extLst>
              <a:ext uri="{FF2B5EF4-FFF2-40B4-BE49-F238E27FC236}">
                <a16:creationId xmlns:a16="http://schemas.microsoft.com/office/drawing/2014/main" id="{CCA5CF1F-E235-B752-8062-2D94684AB6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200668"/>
            <a:ext cx="5181600" cy="43512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indent="-397923">
              <a:spcBef>
                <a:spcPts val="0"/>
              </a:spcBef>
              <a:buClr>
                <a:schemeClr val="accent1"/>
              </a:buClr>
              <a:buSzPts val="1100"/>
              <a:buChar char="●"/>
            </a:pPr>
            <a:r>
              <a:rPr lang="en" sz="1600" dirty="0">
                <a:solidFill>
                  <a:schemeClr val="accent2"/>
                </a:solidFill>
                <a:latin typeface="+mn-lt"/>
              </a:rPr>
              <a:t>Real-time</a:t>
            </a:r>
            <a:r>
              <a:rPr lang="en" sz="1600" dirty="0">
                <a:latin typeface="+mn-lt"/>
              </a:rPr>
              <a:t> access to </a:t>
            </a:r>
            <a:r>
              <a:rPr lang="en" sz="1600" b="1" i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LIVE</a:t>
            </a:r>
            <a:r>
              <a:rPr lang="en" sz="1600" dirty="0">
                <a:latin typeface="+mn-lt"/>
              </a:rPr>
              <a:t> video of the road and driver </a:t>
            </a:r>
            <a:endParaRPr sz="1600" dirty="0">
              <a:latin typeface="+mn-lt"/>
            </a:endParaRPr>
          </a:p>
          <a:p>
            <a:pPr indent="-397923">
              <a:spcBef>
                <a:spcPts val="1333"/>
              </a:spcBef>
              <a:buClr>
                <a:schemeClr val="accent1"/>
              </a:buClr>
              <a:buSzPts val="1100"/>
              <a:buChar char="●"/>
            </a:pPr>
            <a:r>
              <a:rPr lang="en" sz="1600" dirty="0">
                <a:latin typeface="+mn-lt"/>
              </a:rPr>
              <a:t>Facial recognizes </a:t>
            </a:r>
            <a:r>
              <a:rPr lang="en" sz="1600" dirty="0">
                <a:solidFill>
                  <a:schemeClr val="accent2"/>
                </a:solidFill>
                <a:latin typeface="+mn-lt"/>
              </a:rPr>
              <a:t>driver distraction </a:t>
            </a:r>
            <a:r>
              <a:rPr lang="en" sz="1600" dirty="0">
                <a:latin typeface="+mn-lt"/>
              </a:rPr>
              <a:t>at any hour of the day</a:t>
            </a:r>
            <a:endParaRPr sz="1600" dirty="0">
              <a:latin typeface="+mn-lt"/>
            </a:endParaRPr>
          </a:p>
          <a:p>
            <a:pPr indent="-397923">
              <a:spcBef>
                <a:spcPts val="1333"/>
              </a:spcBef>
              <a:buClr>
                <a:schemeClr val="accent1"/>
              </a:buClr>
              <a:buSzPts val="1100"/>
              <a:buChar char="●"/>
            </a:pPr>
            <a:r>
              <a:rPr lang="en" sz="1600" dirty="0">
                <a:latin typeface="+mn-lt"/>
              </a:rPr>
              <a:t>A.I powered </a:t>
            </a:r>
            <a:r>
              <a:rPr lang="en" sz="1600" dirty="0">
                <a:solidFill>
                  <a:schemeClr val="accent2"/>
                </a:solidFill>
                <a:latin typeface="+mn-lt"/>
              </a:rPr>
              <a:t>built in sensors </a:t>
            </a:r>
            <a:r>
              <a:rPr lang="en" sz="1600" dirty="0">
                <a:latin typeface="+mn-lt"/>
              </a:rPr>
              <a:t>detect harsh driving incidents including driver distractions</a:t>
            </a:r>
            <a:endParaRPr sz="1600" dirty="0">
              <a:latin typeface="+mn-lt"/>
            </a:endParaRPr>
          </a:p>
          <a:p>
            <a:pPr indent="-397923">
              <a:spcBef>
                <a:spcPts val="1333"/>
              </a:spcBef>
              <a:buClr>
                <a:schemeClr val="accent1"/>
              </a:buClr>
              <a:buSzPts val="1100"/>
              <a:buChar char="●"/>
            </a:pPr>
            <a:r>
              <a:rPr lang="en" sz="1600" dirty="0">
                <a:solidFill>
                  <a:schemeClr val="accent2"/>
                </a:solidFill>
                <a:latin typeface="+mn-lt"/>
              </a:rPr>
              <a:t>AI Driver Assistance</a:t>
            </a:r>
            <a:r>
              <a:rPr lang="en" sz="1600" dirty="0">
                <a:latin typeface="+mn-lt"/>
              </a:rPr>
              <a:t> provides</a:t>
            </a:r>
            <a:r>
              <a:rPr lang="en" sz="1600" dirty="0">
                <a:solidFill>
                  <a:schemeClr val="accent2"/>
                </a:solidFill>
                <a:latin typeface="+mn-lt"/>
              </a:rPr>
              <a:t> real-time </a:t>
            </a:r>
            <a:r>
              <a:rPr lang="en" sz="1600" dirty="0">
                <a:latin typeface="+mn-lt"/>
              </a:rPr>
              <a:t>audio feedback and visual warnings for dangerous driving events</a:t>
            </a:r>
          </a:p>
          <a:p>
            <a:pPr indent="-397923">
              <a:spcBef>
                <a:spcPts val="1333"/>
              </a:spcBef>
              <a:buClr>
                <a:schemeClr val="accent1"/>
              </a:buClr>
              <a:buSzPts val="1100"/>
              <a:buChar char="●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On-Demand Video </a:t>
            </a:r>
            <a:r>
              <a:rPr lang="en-US" sz="1600" dirty="0">
                <a:latin typeface="+mn-lt"/>
              </a:rPr>
              <a:t>retrieval from the cloud</a:t>
            </a:r>
          </a:p>
          <a:p>
            <a:pPr indent="-397923">
              <a:spcBef>
                <a:spcPts val="1333"/>
              </a:spcBef>
              <a:buClr>
                <a:schemeClr val="accent1"/>
              </a:buClr>
              <a:buSzPts val="1100"/>
              <a:buChar char="●"/>
            </a:pPr>
            <a:r>
              <a:rPr lang="en-US" sz="1600" dirty="0">
                <a:latin typeface="+mn-lt"/>
              </a:rPr>
              <a:t>Additional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auxiliary camera </a:t>
            </a:r>
            <a:r>
              <a:rPr lang="en-US" sz="1600" dirty="0">
                <a:latin typeface="+mn-lt"/>
              </a:rPr>
              <a:t>support: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Rear, side views </a:t>
            </a:r>
            <a:endParaRPr sz="1600" dirty="0">
              <a:latin typeface="+mn-lt"/>
            </a:endParaRPr>
          </a:p>
          <a:p>
            <a:pPr indent="0">
              <a:spcBef>
                <a:spcPts val="1333"/>
              </a:spcBef>
              <a:spcAft>
                <a:spcPts val="1333"/>
              </a:spcAft>
              <a:buNone/>
            </a:pPr>
            <a:endParaRPr sz="2133" dirty="0"/>
          </a:p>
        </p:txBody>
      </p:sp>
      <p:sp>
        <p:nvSpPr>
          <p:cNvPr id="9" name="Google Shape;422;p43">
            <a:extLst>
              <a:ext uri="{FF2B5EF4-FFF2-40B4-BE49-F238E27FC236}">
                <a16:creationId xmlns:a16="http://schemas.microsoft.com/office/drawing/2014/main" id="{3B138226-5032-B64D-3EE2-F7136B5EDC63}"/>
              </a:ext>
            </a:extLst>
          </p:cNvPr>
          <p:cNvSpPr/>
          <p:nvPr/>
        </p:nvSpPr>
        <p:spPr>
          <a:xfrm>
            <a:off x="158496" y="1019643"/>
            <a:ext cx="7918704" cy="123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91;p35">
            <a:extLst>
              <a:ext uri="{FF2B5EF4-FFF2-40B4-BE49-F238E27FC236}">
                <a16:creationId xmlns:a16="http://schemas.microsoft.com/office/drawing/2014/main" id="{3BD3D119-B01C-41B7-645A-563F04FAD7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37" y="50256"/>
            <a:ext cx="755996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6666"/>
              <a:buNone/>
            </a:pPr>
            <a:r>
              <a:rPr lang="en-US" sz="3600" dirty="0">
                <a:solidFill>
                  <a:srgbClr val="92D050"/>
                </a:solidFill>
              </a:rPr>
              <a:t>A.I Cameras –Benefits / Features </a:t>
            </a:r>
            <a:endParaRPr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A51C0-CF19-5809-B22C-C92BBFB2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326" y="2286000"/>
            <a:ext cx="2300690" cy="1630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94184-211A-B556-5D7B-8B64453F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976" y="4114801"/>
            <a:ext cx="2356184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9F80AC-CF7F-BFF8-3FBB-68D5F30B3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326" y="304800"/>
            <a:ext cx="2300690" cy="1660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1C1F38-C89C-A1F6-EEAA-6C152E9D7C14}"/>
              </a:ext>
            </a:extLst>
          </p:cNvPr>
          <p:cNvSpPr txBox="1"/>
          <p:nvPr/>
        </p:nvSpPr>
        <p:spPr>
          <a:xfrm>
            <a:off x="5029200" y="1197620"/>
            <a:ext cx="445590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SIMPLE SETUP </a:t>
            </a:r>
            <a:r>
              <a:rPr lang="en-US" sz="1600" dirty="0"/>
              <a:t>Designed for a simple installation with mounting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PANIC BUTTON  </a:t>
            </a:r>
            <a:r>
              <a:rPr lang="en-US" sz="1600" dirty="0"/>
              <a:t>The SOS button allows you to send predefined alerts and auto-upload video event to the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highlight>
                  <a:srgbClr val="FFFFFF"/>
                </a:highlight>
              </a:rPr>
              <a:t>FUTURE PROOF </a:t>
            </a:r>
            <a:r>
              <a:rPr lang="en-US" sz="1600" dirty="0">
                <a:solidFill>
                  <a:srgbClr val="2D2D2D"/>
                </a:solidFill>
                <a:highlight>
                  <a:srgbClr val="FFFFFF"/>
                </a:highlight>
              </a:rPr>
              <a:t>3G/4G/5G connectivity are built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D2D2D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highlight>
                  <a:srgbClr val="FFFFFF"/>
                </a:highlight>
              </a:rPr>
              <a:t>TAMPER RESISTANT  </a:t>
            </a:r>
            <a:r>
              <a:rPr lang="en-US" sz="1600" dirty="0">
                <a:solidFill>
                  <a:srgbClr val="2D2D2D"/>
                </a:solidFill>
                <a:highlight>
                  <a:srgbClr val="FFFFFF"/>
                </a:highlight>
              </a:rPr>
              <a:t>Tamper resistant SIM and 128 GB SD card slot, secured with safety screws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D2D2D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highlight>
                  <a:srgbClr val="FFFFFF"/>
                </a:highlight>
              </a:rPr>
              <a:t>VIDEO RECORDING </a:t>
            </a:r>
            <a:r>
              <a:rPr lang="en-US" sz="1600" dirty="0">
                <a:solidFill>
                  <a:srgbClr val="2D2D2D"/>
                </a:solidFill>
                <a:highlight>
                  <a:srgbClr val="FFFFFF"/>
                </a:highlight>
              </a:rPr>
              <a:t>Auto-upload video events to the cloud over 3G/4G/5G network and record video continuously on SD card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7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2151" y="4301793"/>
            <a:ext cx="3969157" cy="223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>
            <a:spLocks noGrp="1"/>
          </p:cNvSpPr>
          <p:nvPr>
            <p:ph type="pic" idx="2"/>
          </p:nvPr>
        </p:nvSpPr>
        <p:spPr>
          <a:xfrm>
            <a:off x="9657679" y="1247207"/>
            <a:ext cx="2072910" cy="50270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90" name="Google Shape;290;p35"/>
          <p:cNvSpPr txBox="1">
            <a:spLocks noGrp="1"/>
          </p:cNvSpPr>
          <p:nvPr>
            <p:ph type="body" idx="3"/>
          </p:nvPr>
        </p:nvSpPr>
        <p:spPr>
          <a:xfrm>
            <a:off x="157883" y="1108852"/>
            <a:ext cx="7793835" cy="498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/>
          <a:p>
            <a:pPr marL="145229" lvl="0" indent="0">
              <a:buSzPct val="94117"/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lvl="0" indent="-311971">
              <a:buSzPct val="94117"/>
            </a:pPr>
            <a:r>
              <a:rPr lang="en-US" b="1" dirty="0">
                <a:solidFill>
                  <a:schemeClr val="accent2"/>
                </a:solidFill>
              </a:rPr>
              <a:t>Not At Fault</a:t>
            </a:r>
            <a:endParaRPr lang="en-US" dirty="0">
              <a:solidFill>
                <a:schemeClr val="accent2"/>
              </a:solidFill>
            </a:endParaRPr>
          </a:p>
          <a:p>
            <a:pPr lvl="1" indent="-302708">
              <a:buSzPct val="94117"/>
            </a:pPr>
            <a:r>
              <a:rPr lang="en-US" dirty="0">
                <a:highlight>
                  <a:srgbClr val="FFFF00"/>
                </a:highlight>
              </a:rPr>
              <a:t> 72% of Accidents Not the Fault of Your Drivers (Everest / QEO Insurance)</a:t>
            </a:r>
            <a:endParaRPr lang="en-US" dirty="0"/>
          </a:p>
          <a:p>
            <a:pPr lvl="1" indent="-302708">
              <a:buSzPct val="94117"/>
            </a:pPr>
            <a:r>
              <a:rPr lang="en-US" dirty="0"/>
              <a:t>Companies/Fleets are traveling billboards and are aggressively sued</a:t>
            </a:r>
          </a:p>
          <a:p>
            <a:pPr lvl="1" indent="-302708">
              <a:buSzPct val="94117"/>
            </a:pPr>
            <a:r>
              <a:rPr lang="en-US" dirty="0">
                <a:highlight>
                  <a:srgbClr val="FFFF00"/>
                </a:highlight>
              </a:rPr>
              <a:t>50% Driver Exonerated</a:t>
            </a:r>
          </a:p>
          <a:p>
            <a:pPr lvl="1" indent="-302708">
              <a:buSzPct val="94117"/>
            </a:pPr>
            <a:r>
              <a:rPr lang="en-US" dirty="0"/>
              <a:t>Without VIDEO proof, it is very hard to win a litigation</a:t>
            </a: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1176"/>
              <a:buNone/>
            </a:pPr>
            <a:endParaRPr sz="1200" dirty="0"/>
          </a:p>
          <a:p>
            <a:pPr marL="457200" lvl="0" indent="-31197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4117"/>
              <a:buChar char="►"/>
            </a:pPr>
            <a:r>
              <a:rPr lang="en-US" b="1" dirty="0">
                <a:solidFill>
                  <a:schemeClr val="accent2"/>
                </a:solidFill>
              </a:rPr>
              <a:t>At Fault (Avoidable) – Our A.I Camera improves avoidable accidents</a:t>
            </a:r>
            <a:endParaRPr dirty="0">
              <a:solidFill>
                <a:schemeClr val="accent2"/>
              </a:solidFill>
            </a:endParaRPr>
          </a:p>
          <a:p>
            <a:pPr marL="914400" lvl="1" indent="-30241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►"/>
            </a:pPr>
            <a:r>
              <a:rPr lang="en-US" sz="150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60% Enhanced Driver Behavior</a:t>
            </a:r>
          </a:p>
          <a:p>
            <a:pPr marL="914400" lvl="1" indent="-30241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►"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By Alerting - Aggressive and Distracted Driving – </a:t>
            </a:r>
            <a:r>
              <a:rPr lang="en-US" sz="1500" u="sng" dirty="0">
                <a:latin typeface="Arial"/>
                <a:ea typeface="Arial"/>
                <a:cs typeface="Arial"/>
                <a:sym typeface="Arial"/>
              </a:rPr>
              <a:t>accidents decrease</a:t>
            </a:r>
            <a:endParaRPr sz="1500" u="sng" dirty="0">
              <a:latin typeface="Arial"/>
              <a:ea typeface="Arial"/>
              <a:cs typeface="Arial"/>
              <a:sym typeface="Arial"/>
            </a:endParaRPr>
          </a:p>
          <a:p>
            <a:pPr marL="1371600" lvl="2" indent="-30241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►"/>
            </a:pPr>
            <a:r>
              <a:rPr lang="en-US" sz="15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The odds of having an accident are </a:t>
            </a:r>
            <a:r>
              <a:rPr lang="en-US" sz="1500" dirty="0">
                <a:solidFill>
                  <a:srgbClr val="43434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4x greater </a:t>
            </a:r>
            <a:r>
              <a:rPr lang="en-US" sz="15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when using a cell phone. 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0270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4117"/>
              <a:buChar char="►"/>
            </a:pPr>
            <a:r>
              <a:rPr lang="en-US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It Alerts</a:t>
            </a:r>
            <a:r>
              <a:rPr lang="en-US" sz="16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Cell Phone Usage, Driver Fatigue, Tailgating, </a:t>
            </a:r>
            <a:r>
              <a:rPr lang="en-US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6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peeding</a:t>
            </a:r>
            <a:endParaRPr dirty="0"/>
          </a:p>
          <a:p>
            <a:pPr marL="914400" lvl="1" indent="-30270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4117"/>
              <a:buChar char="►"/>
            </a:pPr>
            <a:r>
              <a:rPr lang="en-US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It Also Alerts R</a:t>
            </a:r>
            <a:r>
              <a:rPr lang="en-US" sz="16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apid Acceleration and Deceleration  </a:t>
            </a:r>
            <a:endParaRPr dirty="0"/>
          </a:p>
          <a:p>
            <a:pPr marL="60452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4117"/>
              <a:buNone/>
            </a:pPr>
            <a:endParaRPr dirty="0">
              <a:solidFill>
                <a:schemeClr val="accent2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4117"/>
              <a:buNone/>
            </a:pPr>
            <a:endParaRPr dirty="0"/>
          </a:p>
        </p:txBody>
      </p:sp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107937" y="50256"/>
            <a:ext cx="755996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6666"/>
              <a:buNone/>
            </a:pPr>
            <a:r>
              <a:rPr lang="en-US" sz="3600" dirty="0">
                <a:solidFill>
                  <a:srgbClr val="92D050"/>
                </a:solidFill>
              </a:rPr>
              <a:t>Type of Accidents</a:t>
            </a:r>
            <a:endParaRPr sz="3600" dirty="0"/>
          </a:p>
        </p:txBody>
      </p:sp>
      <p:pic>
        <p:nvPicPr>
          <p:cNvPr id="292" name="Google Shape;29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5960" y="210998"/>
            <a:ext cx="4161540" cy="33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5"/>
          <p:cNvSpPr/>
          <p:nvPr/>
        </p:nvSpPr>
        <p:spPr>
          <a:xfrm>
            <a:off x="216000" y="961897"/>
            <a:ext cx="5270400" cy="133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sym typeface="Trebuchet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8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177425" y="743551"/>
            <a:ext cx="7556401" cy="643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457200" indent="-285750"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Dashcams and GPS’s- Help to Create a </a:t>
            </a: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Safety Culture.</a:t>
            </a:r>
          </a:p>
          <a:p>
            <a:pPr marL="285750" marR="457200" indent="-285750"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chemeClr val="accent2"/>
              </a:solidFill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  <a:p>
            <a:pPr marL="285750" marR="457200" indent="-285750"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Our A.I cameras have </a:t>
            </a: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real-time coaching </a:t>
            </a: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and alerting for distracted driving, tailgating etc. </a:t>
            </a:r>
          </a:p>
          <a:p>
            <a:pPr marL="742950" marR="457200" lvl="1" indent="-285750"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By Beeps and audio - Drivers will regain focus on the road - </a:t>
            </a: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All BEFORE ACCIDENTS HAPPEN!</a:t>
            </a:r>
          </a:p>
          <a:p>
            <a:pPr marL="285750" marR="457200" lvl="0" indent="-28575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masis MT Pro" panose="02040504050005020304" pitchFamily="18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  <a:p>
            <a:pPr marL="285750" marR="457200" indent="-285750">
              <a:spcBef>
                <a:spcPts val="2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By Installing (and USING) -  Drivers will Decrease Avoidable Accidents by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Changing Behaviors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! Instantly when alerted</a:t>
            </a:r>
          </a:p>
          <a:p>
            <a:pPr marL="171450" indent="-171450">
              <a:spcBef>
                <a:spcPts val="18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nb-NO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With the GPS - Instantly View drivers location, stops, speeds, ideling etc.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Track and Reporting : every mile, every stop, 54 reports.</a:t>
            </a:r>
            <a:r>
              <a:rPr kumimoji="0" lang="nb-NO" sz="1600" i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 </a:t>
            </a:r>
          </a:p>
          <a:p>
            <a:pPr marL="171450" indent="-171450">
              <a:spcBef>
                <a:spcPts val="18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Drivers - </a:t>
            </a: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FIRST LINE OF DEFENSE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Not At Fault Accidents- </a:t>
            </a: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Will Be Proven </a:t>
            </a: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- Use Video to Coach and Exonerate</a:t>
            </a:r>
          </a:p>
          <a:p>
            <a:pPr marL="171450" indent="-171450">
              <a:spcBef>
                <a:spcPts val="18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At Fault Drivers- Insurance Companies and Attorneys know how to evaluate the accident and </a:t>
            </a:r>
            <a:r>
              <a:rPr lang="en-US" sz="1600" b="1" kern="0" dirty="0">
                <a:solidFill>
                  <a:schemeClr val="accent2"/>
                </a:solidFill>
                <a:latin typeface="Amasis MT Pro" panose="02040504050005020304" pitchFamily="18" charset="0"/>
                <a:ea typeface="ADLaM Display" panose="020F0502020204030204" pitchFamily="2" charset="0"/>
                <a:cs typeface="ADLaM Display" panose="020F0502020204030204" pitchFamily="2" charset="0"/>
                <a:sym typeface="Libre Franklin"/>
              </a:rPr>
              <a:t>settle quicker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 Black" panose="020F0502020204030204" pitchFamily="34" charset="0"/>
              <a:ea typeface="ADLaM Display" panose="020F0502020204030204" pitchFamily="2" charset="0"/>
              <a:cs typeface="ADLaM Display" panose="020F0502020204030204" pitchFamily="2" charset="0"/>
              <a:sym typeface="Libre Franklin"/>
            </a:endParaRPr>
          </a:p>
          <a:p>
            <a:pPr marL="552450" lvl="1" indent="-28575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ü"/>
              <a:defRPr/>
            </a:pPr>
            <a:r>
              <a:rPr lang="en-US" sz="1600" b="1" kern="0" dirty="0">
                <a:solidFill>
                  <a:schemeClr val="accent2"/>
                </a:solidFill>
                <a:ea typeface="Arial"/>
                <a:cs typeface="Arial"/>
                <a:sym typeface="Arial"/>
              </a:rPr>
              <a:t>Reduce the risk and cost of accidents</a:t>
            </a:r>
          </a:p>
          <a:p>
            <a:pPr marL="609600" lvl="1" indent="-3429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ü"/>
              <a:defRPr/>
            </a:pPr>
            <a:r>
              <a:rPr lang="en-US" sz="2000" b="1" kern="0" dirty="0">
                <a:solidFill>
                  <a:schemeClr val="accent2"/>
                </a:solidFill>
                <a:cs typeface="Arial"/>
                <a:sym typeface="Arial"/>
              </a:rPr>
              <a:t>Controlling the exposure to Nuclear Verdicts</a:t>
            </a:r>
            <a:endParaRPr lang="en-US" b="1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marL="552450" lvl="1" indent="-28575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ü"/>
              <a:defRPr/>
            </a:pPr>
            <a:r>
              <a:rPr lang="en-US" sz="1600" b="1" kern="0" dirty="0">
                <a:solidFill>
                  <a:schemeClr val="accent2"/>
                </a:solidFill>
                <a:ea typeface="Arial"/>
                <a:cs typeface="Arial"/>
                <a:sym typeface="Arial"/>
              </a:rPr>
              <a:t>Prevent frivolous claims and exonerate</a:t>
            </a:r>
            <a:endParaRPr lang="en-US" sz="1400" b="1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marL="285750" marR="0" lvl="0" indent="-196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457974" y="210092"/>
            <a:ext cx="8474358" cy="58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105882"/>
              <a:buFont typeface="Trebuchet MS"/>
              <a:buNone/>
              <a:tabLst/>
              <a:defRPr/>
            </a:pPr>
            <a:r>
              <a:rPr kumimoji="0" lang="en-US" sz="11200" b="0" i="0" u="none" strike="noStrike" kern="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GPS and Dash Cams  -Why Do Dashcams Work?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91503"/>
              <a:buFont typeface="Trebuchet MS"/>
              <a:buNone/>
              <a:tabLst/>
              <a:defRPr/>
            </a:pP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kumimoji="0" lang="en-US" sz="32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</a:br>
            <a:endParaRPr kumimoji="0" lang="en-US" sz="2520" b="0" i="0" u="none" strike="noStrike" kern="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r="18117" b="-3"/>
          <a:stretch/>
        </p:blipFill>
        <p:spPr>
          <a:xfrm>
            <a:off x="8134571" y="1676400"/>
            <a:ext cx="3236649" cy="3036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/>
          <p:nvPr/>
        </p:nvSpPr>
        <p:spPr>
          <a:xfrm>
            <a:off x="216000" y="609600"/>
            <a:ext cx="5270400" cy="133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341;p38">
            <a:extLst>
              <a:ext uri="{FF2B5EF4-FFF2-40B4-BE49-F238E27FC236}">
                <a16:creationId xmlns:a16="http://schemas.microsoft.com/office/drawing/2014/main" id="{1083A140-3FE4-96E2-E80A-9D6484B7A1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2639" y="83293"/>
            <a:ext cx="2692200" cy="171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108F5-4A47-4EFF-B7E2-D0F129B70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641" y="4854364"/>
            <a:ext cx="3170195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3"/>
          <p:cNvSpPr txBox="1">
            <a:spLocks noGrp="1"/>
          </p:cNvSpPr>
          <p:nvPr>
            <p:ph type="title"/>
          </p:nvPr>
        </p:nvSpPr>
        <p:spPr>
          <a:xfrm>
            <a:off x="713803" y="92359"/>
            <a:ext cx="109728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highlight>
                  <a:srgbClr val="FFFF00"/>
                </a:highlight>
              </a:rPr>
              <a:t>Case Study</a:t>
            </a:r>
            <a:r>
              <a:rPr lang="en-US" sz="2800" dirty="0"/>
              <a:t>: </a:t>
            </a:r>
            <a:br>
              <a:rPr lang="en-US" sz="2800" dirty="0"/>
            </a:br>
            <a:r>
              <a:rPr lang="en-US" sz="2800" dirty="0"/>
              <a:t>Fire Safety Management (245 Vehicles)</a:t>
            </a:r>
            <a:endParaRPr dirty="0"/>
          </a:p>
        </p:txBody>
      </p:sp>
      <p:sp>
        <p:nvSpPr>
          <p:cNvPr id="621" name="Google Shape;621;p63"/>
          <p:cNvSpPr txBox="1">
            <a:spLocks noGrp="1"/>
          </p:cNvSpPr>
          <p:nvPr>
            <p:ph type="sldNum" idx="12"/>
          </p:nvPr>
        </p:nvSpPr>
        <p:spPr>
          <a:xfrm>
            <a:off x="143969" y="6655904"/>
            <a:ext cx="450851" cy="1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  <a:tabLst/>
                <a:defRPr/>
              </a:pPr>
              <a:t>9</a:t>
            </a:fld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  <p:sp>
        <p:nvSpPr>
          <p:cNvPr id="622" name="Google Shape;622;p63"/>
          <p:cNvSpPr/>
          <p:nvPr/>
        </p:nvSpPr>
        <p:spPr>
          <a:xfrm>
            <a:off x="3657600" y="1506631"/>
            <a:ext cx="3307672" cy="302136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23" name="Google Shape;623;p63"/>
          <p:cNvSpPr/>
          <p:nvPr/>
        </p:nvSpPr>
        <p:spPr>
          <a:xfrm>
            <a:off x="78115" y="1521556"/>
            <a:ext cx="3307672" cy="300644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24" name="Google Shape;624;p63"/>
          <p:cNvSpPr/>
          <p:nvPr/>
        </p:nvSpPr>
        <p:spPr>
          <a:xfrm>
            <a:off x="7239000" y="1521556"/>
            <a:ext cx="3307672" cy="3126644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25" name="Google Shape;625;p63"/>
          <p:cNvSpPr/>
          <p:nvPr/>
        </p:nvSpPr>
        <p:spPr>
          <a:xfrm>
            <a:off x="266775" y="1706670"/>
            <a:ext cx="2930355" cy="74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April 2016 to April 2017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highlight>
                  <a:srgbClr val="FFFF00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Before Dash Cams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3"/>
          <p:cNvSpPr/>
          <p:nvPr/>
        </p:nvSpPr>
        <p:spPr>
          <a:xfrm>
            <a:off x="3813338" y="1706672"/>
            <a:ext cx="30465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April 2017 to April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777776"/>
                </a:solidFill>
                <a:latin typeface="Libre Franklin"/>
                <a:ea typeface="Arial"/>
                <a:cs typeface="Arial"/>
                <a:sym typeface="Libre Franklin"/>
              </a:rPr>
              <a:t>1</a:t>
            </a:r>
            <a:r>
              <a:rPr lang="en-US" sz="1400" b="1" kern="0" baseline="30000" dirty="0">
                <a:solidFill>
                  <a:srgbClr val="777776"/>
                </a:solidFill>
                <a:latin typeface="Libre Franklin"/>
                <a:ea typeface="Arial"/>
                <a:cs typeface="Arial"/>
                <a:sym typeface="Libre Franklin"/>
              </a:rPr>
              <a:t>st</a:t>
            </a:r>
            <a:r>
              <a:rPr lang="en-US" sz="1400" b="1" kern="0" dirty="0">
                <a:solidFill>
                  <a:srgbClr val="777776"/>
                </a:solidFill>
                <a:latin typeface="Libre Franklin"/>
                <a:ea typeface="Arial"/>
                <a:cs typeface="Arial"/>
                <a:sym typeface="Libre Franklin"/>
              </a:rPr>
              <a:t> year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3"/>
          <p:cNvSpPr/>
          <p:nvPr/>
        </p:nvSpPr>
        <p:spPr>
          <a:xfrm>
            <a:off x="7387126" y="1706668"/>
            <a:ext cx="2953116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April 2018 to April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777776"/>
                </a:solidFill>
                <a:latin typeface="Libre Franklin"/>
                <a:ea typeface="Arial"/>
                <a:cs typeface="Arial"/>
                <a:sym typeface="Libre Franklin"/>
              </a:rPr>
              <a:t>2</a:t>
            </a:r>
            <a:r>
              <a:rPr lang="en-US" sz="1400" b="1" kern="0" baseline="30000" dirty="0">
                <a:solidFill>
                  <a:srgbClr val="777776"/>
                </a:solidFill>
                <a:latin typeface="Libre Franklin"/>
                <a:ea typeface="Arial"/>
                <a:cs typeface="Arial"/>
                <a:sym typeface="Libre Franklin"/>
              </a:rPr>
              <a:t>nd</a:t>
            </a:r>
            <a:r>
              <a:rPr lang="en-US" sz="1400" b="1" kern="0" dirty="0">
                <a:solidFill>
                  <a:srgbClr val="777776"/>
                </a:solidFill>
                <a:latin typeface="Libre Franklin"/>
                <a:ea typeface="Arial"/>
                <a:cs typeface="Arial"/>
                <a:sym typeface="Libre Franklin"/>
              </a:rPr>
              <a:t> Year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3"/>
          <p:cNvSpPr txBox="1"/>
          <p:nvPr/>
        </p:nvSpPr>
        <p:spPr>
          <a:xfrm>
            <a:off x="183506" y="2615010"/>
            <a:ext cx="3096895" cy="122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highlight>
                  <a:srgbClr val="FFFF00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37 at fault accidents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Insured loss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$914,000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3"/>
          <p:cNvSpPr txBox="1"/>
          <p:nvPr/>
        </p:nvSpPr>
        <p:spPr>
          <a:xfrm>
            <a:off x="3762990" y="2245560"/>
            <a:ext cx="3096895" cy="24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highlight>
                  <a:srgbClr val="FFFF00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22 at fault accidents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Insured loss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$336,000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Insurer Annual Savings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(Including </a:t>
            </a:r>
            <a:r>
              <a:rPr lang="en-US" sz="1333" kern="0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Dash Cam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Annual Fee*)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$538,000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rgbClr val="777776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30" name="Google Shape;630;p63"/>
          <p:cNvSpPr txBox="1"/>
          <p:nvPr/>
        </p:nvSpPr>
        <p:spPr>
          <a:xfrm>
            <a:off x="7344392" y="2245560"/>
            <a:ext cx="3096895" cy="228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highlight>
                  <a:srgbClr val="FFFF00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8 at fault accidents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Insured loss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$73,000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Insurer Annual Savings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(Including Dash Cam Annual Fee*)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$801,000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rgbClr val="777776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31" name="Google Shape;631;p63"/>
          <p:cNvSpPr/>
          <p:nvPr/>
        </p:nvSpPr>
        <p:spPr>
          <a:xfrm>
            <a:off x="561292" y="5226542"/>
            <a:ext cx="11640840" cy="181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777776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*Insurance partner estimated annual </a:t>
            </a:r>
            <a:r>
              <a:rPr lang="en-US" sz="1600" kern="0" dirty="0">
                <a:solidFill>
                  <a:srgbClr val="77777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Camera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77776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Fees for this fleet = $40,000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C5202-DBCE-3D45-0369-E6F82DD0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5" y="1053579"/>
            <a:ext cx="7919390" cy="128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03. Ready2Go-Insurtech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C8F979E-456F-8742-89DC-9015A2C1D651}" vid="{67927CC7-7812-4844-B76B-4C57937DAEFC}"/>
    </a:ext>
  </a:extLst>
</a:theme>
</file>

<file path=ppt/theme/theme2.xml><?xml version="1.0" encoding="utf-8"?>
<a:theme xmlns:a="http://schemas.openxmlformats.org/drawingml/2006/main" name="1_03. Ready2Go-About compa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C8F979E-456F-8742-89DC-9015A2C1D651}" vid="{16D0BF66-37C4-5F4F-907F-6D705677FDE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02. Content slides">
  <a:themeElements>
    <a:clrScheme name="Greater Than2022">
      <a:dk1>
        <a:srgbClr val="1B1B1B"/>
      </a:dk1>
      <a:lt1>
        <a:srgbClr val="FFFFFF"/>
      </a:lt1>
      <a:dk2>
        <a:srgbClr val="1E0071"/>
      </a:dk2>
      <a:lt2>
        <a:srgbClr val="E7E6E6"/>
      </a:lt2>
      <a:accent1>
        <a:srgbClr val="4471C4"/>
      </a:accent1>
      <a:accent2>
        <a:srgbClr val="7B61FF"/>
      </a:accent2>
      <a:accent3>
        <a:srgbClr val="19BA93"/>
      </a:accent3>
      <a:accent4>
        <a:srgbClr val="10ECA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C2771C1-6293-FA48-9CA5-6298C0286D0F}" vid="{37A4ACC5-CBDE-7743-816F-7179B6E04C39}"/>
    </a:ext>
  </a:extLst>
</a:theme>
</file>

<file path=ppt/theme/theme5.xml><?xml version="1.0" encoding="utf-8"?>
<a:theme xmlns:a="http://schemas.openxmlformats.org/drawingml/2006/main" name="3_02. Content slides">
  <a:themeElements>
    <a:clrScheme name="Greater Than2022">
      <a:dk1>
        <a:srgbClr val="1B1B1B"/>
      </a:dk1>
      <a:lt1>
        <a:srgbClr val="FFFFFF"/>
      </a:lt1>
      <a:dk2>
        <a:srgbClr val="1E0071"/>
      </a:dk2>
      <a:lt2>
        <a:srgbClr val="E7E6E6"/>
      </a:lt2>
      <a:accent1>
        <a:srgbClr val="4471C4"/>
      </a:accent1>
      <a:accent2>
        <a:srgbClr val="7B61FF"/>
      </a:accent2>
      <a:accent3>
        <a:srgbClr val="19BA93"/>
      </a:accent3>
      <a:accent4>
        <a:srgbClr val="10ECA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C8F979E-456F-8742-89DC-9015A2C1D651}" vid="{119D0F37-97A2-8D4B-ADA6-38972988D44C}"/>
    </a:ext>
  </a:extLst>
</a:theme>
</file>

<file path=ppt/theme/theme6.xml><?xml version="1.0" encoding="utf-8"?>
<a:theme xmlns:a="http://schemas.openxmlformats.org/drawingml/2006/main" name="8_02. Content slides">
  <a:themeElements>
    <a:clrScheme name="Greater Than2022">
      <a:dk1>
        <a:srgbClr val="1B1B1B"/>
      </a:dk1>
      <a:lt1>
        <a:srgbClr val="FFFFFF"/>
      </a:lt1>
      <a:dk2>
        <a:srgbClr val="1E0071"/>
      </a:dk2>
      <a:lt2>
        <a:srgbClr val="E7E6E6"/>
      </a:lt2>
      <a:accent1>
        <a:srgbClr val="4471C4"/>
      </a:accent1>
      <a:accent2>
        <a:srgbClr val="7B61FF"/>
      </a:accent2>
      <a:accent3>
        <a:srgbClr val="19BA93"/>
      </a:accent3>
      <a:accent4>
        <a:srgbClr val="10ECA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Advanced-template_Greater Than_2022_03" id="{5113E42B-3CFF-7242-8F00-62FB338BC06E}" vid="{BA3A6AA8-A43C-4B40-AAA7-409732E53567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1fd4d0a-e2b4-4ac0-a43f-bc2b9680f9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F92A31AF04C34695F9CD4D0AF9762D" ma:contentTypeVersion="15" ma:contentTypeDescription="Create a new document." ma:contentTypeScope="" ma:versionID="b3f2c90c988ee7ef291bbc38fb316366">
  <xsd:schema xmlns:xsd="http://www.w3.org/2001/XMLSchema" xmlns:xs="http://www.w3.org/2001/XMLSchema" xmlns:p="http://schemas.microsoft.com/office/2006/metadata/properties" xmlns:ns3="d1fd4d0a-e2b4-4ac0-a43f-bc2b9680f9f5" xmlns:ns4="29213ac5-585b-4541-b032-98549830ae7c" targetNamespace="http://schemas.microsoft.com/office/2006/metadata/properties" ma:root="true" ma:fieldsID="c160fe5a3523a2ca633e594ab5387e66" ns3:_="" ns4:_="">
    <xsd:import namespace="d1fd4d0a-e2b4-4ac0-a43f-bc2b9680f9f5"/>
    <xsd:import namespace="29213ac5-585b-4541-b032-98549830ae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d4d0a-e2b4-4ac0-a43f-bc2b9680f9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13ac5-585b-4541-b032-98549830ae7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BECC5F-7BF4-488C-AF0D-FD60CB84DB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F9B24B-6DAE-4B79-BD37-8DA898E395E9}">
  <ds:schemaRefs>
    <ds:schemaRef ds:uri="29213ac5-585b-4541-b032-98549830ae7c"/>
    <ds:schemaRef ds:uri="http://purl.org/dc/terms/"/>
    <ds:schemaRef ds:uri="http://purl.org/dc/elements/1.1/"/>
    <ds:schemaRef ds:uri="d1fd4d0a-e2b4-4ac0-a43f-bc2b9680f9f5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2D1B5A-AFC4-46D8-99A8-D51E335F49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fd4d0a-e2b4-4ac0-a43f-bc2b9680f9f5"/>
    <ds:schemaRef ds:uri="29213ac5-585b-4541-b032-98549830ae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28871</TotalTime>
  <Words>1157</Words>
  <Application>Microsoft Office PowerPoint</Application>
  <PresentationFormat>Widescreen</PresentationFormat>
  <Paragraphs>163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Amasis MT Pro</vt:lpstr>
      <vt:lpstr>Aptos Black</vt:lpstr>
      <vt:lpstr>Arial</vt:lpstr>
      <vt:lpstr>Arial</vt:lpstr>
      <vt:lpstr>Calibri</vt:lpstr>
      <vt:lpstr>Calibri Light</vt:lpstr>
      <vt:lpstr>Libre Franklin</vt:lpstr>
      <vt:lpstr>Noto Sans Symbols</vt:lpstr>
      <vt:lpstr>Open Sans</vt:lpstr>
      <vt:lpstr>Open Sans Semibold</vt:lpstr>
      <vt:lpstr>Poppins</vt:lpstr>
      <vt:lpstr>Poppins SemiBold</vt:lpstr>
      <vt:lpstr>Quattrocento Sans</vt:lpstr>
      <vt:lpstr>Source Sans Pro</vt:lpstr>
      <vt:lpstr>Trebuchet MS</vt:lpstr>
      <vt:lpstr>Wingdings</vt:lpstr>
      <vt:lpstr>03. Ready2Go-Insurtech</vt:lpstr>
      <vt:lpstr>1_03. Ready2Go-About company</vt:lpstr>
      <vt:lpstr>Office-tema</vt:lpstr>
      <vt:lpstr>7_02. Content slides</vt:lpstr>
      <vt:lpstr>3_02. Content slides</vt:lpstr>
      <vt:lpstr>8_02. Content slides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A.I Cameras –Benefits / Features </vt:lpstr>
      <vt:lpstr>Type of Accidents</vt:lpstr>
      <vt:lpstr>PowerPoint Presentation</vt:lpstr>
      <vt:lpstr>Case Study:  Fire Safety Management (245 Vehicles)</vt:lpstr>
      <vt:lpstr>PowerPoint Presentation</vt:lpstr>
      <vt:lpstr>Difference vs Cloud Based A.I Cameras and Generic Amazon-</vt:lpstr>
      <vt:lpstr>GPS and Camera Dashboard</vt:lpstr>
      <vt:lpstr>GPS and Camera Dashboard – Breadcrumb - Trails </vt:lpstr>
      <vt:lpstr>Detail Reports</vt:lpstr>
      <vt:lpstr>Driver Dashboard</vt:lpstr>
      <vt:lpstr>Driver Dashboard</vt:lpstr>
      <vt:lpstr>Driver Rewards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Noble</dc:creator>
  <cp:lastModifiedBy>Ryan McDonald</cp:lastModifiedBy>
  <cp:revision>18</cp:revision>
  <cp:lastPrinted>2024-01-26T15:57:35Z</cp:lastPrinted>
  <dcterms:created xsi:type="dcterms:W3CDTF">2024-01-15T23:24:40Z</dcterms:created>
  <dcterms:modified xsi:type="dcterms:W3CDTF">2025-11-18T13:51:22Z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0x010100A3F92A31AF04C34695F9CD4D0AF9762D</vt:lpwstr>
  </property>
  <property fmtid="{D5CDD505-2E9C-101B-9397-08002B2CF9AE}" pid="3" name="MediaServiceImageTags">
    <vt:lpwstr/>
  </property>
</Properties>
</file>